
<file path=[Content_Types].xml><?xml version="1.0" encoding="utf-8"?>
<Types xmlns="http://schemas.openxmlformats.org/package/2006/content-types">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57" r:id="rId3"/>
    <p:sldId id="271" r:id="rId4"/>
    <p:sldId id="268" r:id="rId5"/>
    <p:sldId id="277" r:id="rId6"/>
    <p:sldId id="267" r:id="rId7"/>
    <p:sldId id="273" r:id="rId8"/>
    <p:sldId id="275" r:id="rId9"/>
    <p:sldId id="270" r:id="rId10"/>
    <p:sldId id="278" r:id="rId11"/>
    <p:sldId id="269" r:id="rId12"/>
    <p:sldId id="274" r:id="rId13"/>
    <p:sldId id="276" r:id="rId14"/>
    <p:sldId id="279" r:id="rId15"/>
    <p:sldId id="280" r:id="rId16"/>
    <p:sldId id="281" r:id="rId17"/>
    <p:sldId id="262" r:id="rId18"/>
    <p:sldId id="283" r:id="rId19"/>
    <p:sldId id="265" r:id="rId20"/>
    <p:sldId id="264" r:id="rId21"/>
    <p:sldId id="26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6FF"/>
    <a:srgbClr val="FF2F92"/>
    <a:srgbClr val="0118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68842"/>
  </p:normalViewPr>
  <p:slideViewPr>
    <p:cSldViewPr snapToGrid="0" snapToObjects="1">
      <p:cViewPr varScale="1">
        <p:scale>
          <a:sx n="61" d="100"/>
          <a:sy n="61" d="100"/>
        </p:scale>
        <p:origin x="2016"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2.tiff>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51ED79-2231-C74A-BA5B-C4FDDCAA00B3}" type="datetimeFigureOut">
              <a:rPr lang="en-GB" smtClean="0"/>
              <a:t>24/03/2019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9BA1A5-E9B4-E147-A334-860A87DBD80A}" type="slidenum">
              <a:rPr lang="en-GB" smtClean="0"/>
              <a:t>‹#›</a:t>
            </a:fld>
            <a:endParaRPr lang="en-GB"/>
          </a:p>
        </p:txBody>
      </p:sp>
    </p:spTree>
    <p:extLst>
      <p:ext uri="{BB962C8B-B14F-4D97-AF65-F5344CB8AC3E}">
        <p14:creationId xmlns:p14="http://schemas.microsoft.com/office/powerpoint/2010/main" val="30224367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MAIN BROWSER PAGE (HOME PAGE)</a:t>
            </a:r>
          </a:p>
          <a:p>
            <a:r>
              <a:rPr lang="en-GB" dirty="0"/>
              <a:t>“EVENTO MANIA”- THE NAME SHOULD ENLARGE WHEN THE CURSOR IS ON IT</a:t>
            </a:r>
          </a:p>
          <a:p>
            <a:r>
              <a:rPr lang="en-GB" dirty="0"/>
              <a:t>EACH OF THE PAGES ON THE TOP SHOULD EITHER ENLARGE/BLINK</a:t>
            </a:r>
          </a:p>
          <a:p>
            <a:endParaRPr lang="en-GB" dirty="0"/>
          </a:p>
          <a:p>
            <a:r>
              <a:rPr lang="en-GB" dirty="0"/>
              <a:t>Background idea:</a:t>
            </a:r>
          </a:p>
          <a:p>
            <a:r>
              <a:rPr lang="en-GB" dirty="0"/>
              <a:t>https://</a:t>
            </a:r>
            <a:r>
              <a:rPr lang="en-GB" dirty="0" err="1"/>
              <a:t>www.nkf.ch</a:t>
            </a:r>
            <a:r>
              <a:rPr lang="en-GB" dirty="0"/>
              <a:t>/contact/</a:t>
            </a:r>
          </a:p>
        </p:txBody>
      </p:sp>
      <p:sp>
        <p:nvSpPr>
          <p:cNvPr id="4" name="Slide Number Placeholder 3"/>
          <p:cNvSpPr>
            <a:spLocks noGrp="1"/>
          </p:cNvSpPr>
          <p:nvPr>
            <p:ph type="sldNum" sz="quarter" idx="5"/>
          </p:nvPr>
        </p:nvSpPr>
        <p:spPr/>
        <p:txBody>
          <a:bodyPr/>
          <a:lstStyle/>
          <a:p>
            <a:fld id="{E29BA1A5-E9B4-E147-A334-860A87DBD80A}" type="slidenum">
              <a:rPr lang="en-GB" smtClean="0"/>
              <a:t>1</a:t>
            </a:fld>
            <a:endParaRPr lang="en-GB"/>
          </a:p>
        </p:txBody>
      </p:sp>
    </p:spTree>
    <p:extLst>
      <p:ext uri="{BB962C8B-B14F-4D97-AF65-F5344CB8AC3E}">
        <p14:creationId xmlns:p14="http://schemas.microsoft.com/office/powerpoint/2010/main" val="2668860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BUY Ticket to enlarge when the cursor is on it</a:t>
            </a:r>
          </a:p>
        </p:txBody>
      </p:sp>
      <p:sp>
        <p:nvSpPr>
          <p:cNvPr id="4" name="Slide Number Placeholder 3"/>
          <p:cNvSpPr>
            <a:spLocks noGrp="1"/>
          </p:cNvSpPr>
          <p:nvPr>
            <p:ph type="sldNum" sz="quarter" idx="5"/>
          </p:nvPr>
        </p:nvSpPr>
        <p:spPr/>
        <p:txBody>
          <a:bodyPr/>
          <a:lstStyle/>
          <a:p>
            <a:fld id="{E29BA1A5-E9B4-E147-A334-860A87DBD80A}" type="slidenum">
              <a:rPr lang="en-GB" smtClean="0"/>
              <a:t>12</a:t>
            </a:fld>
            <a:endParaRPr lang="en-GB"/>
          </a:p>
        </p:txBody>
      </p:sp>
    </p:spTree>
    <p:extLst>
      <p:ext uri="{BB962C8B-B14F-4D97-AF65-F5344CB8AC3E}">
        <p14:creationId xmlns:p14="http://schemas.microsoft.com/office/powerpoint/2010/main" val="40129209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GALLERY PAGE</a:t>
            </a:r>
          </a:p>
          <a:p>
            <a:r>
              <a:rPr lang="en-GB" dirty="0"/>
              <a:t>Main event advert pics that slides automatically or when clicking on them, then which ever event is chosen more photos will show even videos from the event.</a:t>
            </a:r>
          </a:p>
        </p:txBody>
      </p:sp>
      <p:sp>
        <p:nvSpPr>
          <p:cNvPr id="4" name="Slide Number Placeholder 3"/>
          <p:cNvSpPr>
            <a:spLocks noGrp="1"/>
          </p:cNvSpPr>
          <p:nvPr>
            <p:ph type="sldNum" sz="quarter" idx="5"/>
          </p:nvPr>
        </p:nvSpPr>
        <p:spPr/>
        <p:txBody>
          <a:bodyPr/>
          <a:lstStyle/>
          <a:p>
            <a:fld id="{E29BA1A5-E9B4-E147-A334-860A87DBD80A}" type="slidenum">
              <a:rPr lang="en-GB" smtClean="0"/>
              <a:t>13</a:t>
            </a:fld>
            <a:endParaRPr lang="en-GB"/>
          </a:p>
        </p:txBody>
      </p:sp>
    </p:spTree>
    <p:extLst>
      <p:ext uri="{BB962C8B-B14F-4D97-AF65-F5344CB8AC3E}">
        <p14:creationId xmlns:p14="http://schemas.microsoft.com/office/powerpoint/2010/main" val="30008002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Need to add website links that direct to purchase the tickets</a:t>
            </a:r>
          </a:p>
        </p:txBody>
      </p:sp>
      <p:sp>
        <p:nvSpPr>
          <p:cNvPr id="4" name="Slide Number Placeholder 3"/>
          <p:cNvSpPr>
            <a:spLocks noGrp="1"/>
          </p:cNvSpPr>
          <p:nvPr>
            <p:ph type="sldNum" sz="quarter" idx="5"/>
          </p:nvPr>
        </p:nvSpPr>
        <p:spPr/>
        <p:txBody>
          <a:bodyPr/>
          <a:lstStyle/>
          <a:p>
            <a:fld id="{E29BA1A5-E9B4-E147-A334-860A87DBD80A}" type="slidenum">
              <a:rPr lang="en-GB" smtClean="0"/>
              <a:t>14</a:t>
            </a:fld>
            <a:endParaRPr lang="en-GB"/>
          </a:p>
        </p:txBody>
      </p:sp>
    </p:spTree>
    <p:extLst>
      <p:ext uri="{BB962C8B-B14F-4D97-AF65-F5344CB8AC3E}">
        <p14:creationId xmlns:p14="http://schemas.microsoft.com/office/powerpoint/2010/main" val="14026682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ABOUT US</a:t>
            </a:r>
          </a:p>
          <a:p>
            <a:r>
              <a:rPr lang="en-GB" dirty="0"/>
              <a:t>Need to write about myself and the idea of making the website </a:t>
            </a:r>
          </a:p>
        </p:txBody>
      </p:sp>
      <p:sp>
        <p:nvSpPr>
          <p:cNvPr id="4" name="Slide Number Placeholder 3"/>
          <p:cNvSpPr>
            <a:spLocks noGrp="1"/>
          </p:cNvSpPr>
          <p:nvPr>
            <p:ph type="sldNum" sz="quarter" idx="5"/>
          </p:nvPr>
        </p:nvSpPr>
        <p:spPr/>
        <p:txBody>
          <a:bodyPr/>
          <a:lstStyle/>
          <a:p>
            <a:fld id="{E29BA1A5-E9B4-E147-A334-860A87DBD80A}" type="slidenum">
              <a:rPr lang="en-GB" smtClean="0"/>
              <a:t>15</a:t>
            </a:fld>
            <a:endParaRPr lang="en-GB"/>
          </a:p>
        </p:txBody>
      </p:sp>
    </p:spTree>
    <p:extLst>
      <p:ext uri="{BB962C8B-B14F-4D97-AF65-F5344CB8AC3E}">
        <p14:creationId xmlns:p14="http://schemas.microsoft.com/office/powerpoint/2010/main" val="40732658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CONTACT US</a:t>
            </a:r>
          </a:p>
          <a:p>
            <a:r>
              <a:rPr lang="en-GB" dirty="0"/>
              <a:t>Need to create a form on page to submit messages</a:t>
            </a:r>
          </a:p>
        </p:txBody>
      </p:sp>
      <p:sp>
        <p:nvSpPr>
          <p:cNvPr id="4" name="Slide Number Placeholder 3"/>
          <p:cNvSpPr>
            <a:spLocks noGrp="1"/>
          </p:cNvSpPr>
          <p:nvPr>
            <p:ph type="sldNum" sz="quarter" idx="5"/>
          </p:nvPr>
        </p:nvSpPr>
        <p:spPr/>
        <p:txBody>
          <a:bodyPr/>
          <a:lstStyle/>
          <a:p>
            <a:fld id="{E29BA1A5-E9B4-E147-A334-860A87DBD80A}" type="slidenum">
              <a:rPr lang="en-GB" smtClean="0"/>
              <a:t>16</a:t>
            </a:fld>
            <a:endParaRPr lang="en-GB"/>
          </a:p>
        </p:txBody>
      </p:sp>
    </p:spTree>
    <p:extLst>
      <p:ext uri="{BB962C8B-B14F-4D97-AF65-F5344CB8AC3E}">
        <p14:creationId xmlns:p14="http://schemas.microsoft.com/office/powerpoint/2010/main" val="22962924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Username details that takes them to their events</a:t>
            </a:r>
          </a:p>
          <a:p>
            <a:endParaRPr lang="en-GB" dirty="0"/>
          </a:p>
        </p:txBody>
      </p:sp>
      <p:sp>
        <p:nvSpPr>
          <p:cNvPr id="4" name="Slide Number Placeholder 3"/>
          <p:cNvSpPr>
            <a:spLocks noGrp="1"/>
          </p:cNvSpPr>
          <p:nvPr>
            <p:ph type="sldNum" sz="quarter" idx="5"/>
          </p:nvPr>
        </p:nvSpPr>
        <p:spPr/>
        <p:txBody>
          <a:bodyPr/>
          <a:lstStyle/>
          <a:p>
            <a:fld id="{E29BA1A5-E9B4-E147-A334-860A87DBD80A}" type="slidenum">
              <a:rPr lang="en-GB" smtClean="0"/>
              <a:t>17</a:t>
            </a:fld>
            <a:endParaRPr lang="en-GB"/>
          </a:p>
        </p:txBody>
      </p:sp>
    </p:spTree>
    <p:extLst>
      <p:ext uri="{BB962C8B-B14F-4D97-AF65-F5344CB8AC3E}">
        <p14:creationId xmlns:p14="http://schemas.microsoft.com/office/powerpoint/2010/main" val="36942184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Dinner &amp; Dance Tickets (6:30pm - 1:30am; include: complementary drinks reception; 3-course meal; half a bottle of wine; photo booth; ceilidh band and playlist) and Dance-Only Tickets (9pm - 1:30am; include: photo booth; late-night sweets; ceilidh band and playlist) become available on Friday 15th of March at 5pm!</a:t>
            </a:r>
            <a:br>
              <a:rPr lang="en-GB" sz="1200" dirty="0"/>
            </a:br>
            <a:br>
              <a:rPr lang="en-GB" sz="1200" dirty="0"/>
            </a:br>
            <a:r>
              <a:rPr lang="en-GB" sz="1200" dirty="0"/>
              <a:t>**Dinner Menu Information**</a:t>
            </a:r>
            <a:br>
              <a:rPr lang="en-GB" sz="1200" dirty="0"/>
            </a:br>
            <a:r>
              <a:rPr lang="en-GB" sz="1200" dirty="0"/>
              <a:t>Starters (one of the three following)</a:t>
            </a:r>
            <a:br>
              <a:rPr lang="en-GB" sz="1200" dirty="0"/>
            </a:br>
            <a:r>
              <a:rPr lang="en-GB" sz="1200" dirty="0"/>
              <a:t>(1) Chicken Liver Parfait (Toasted brioche and grape chutney)</a:t>
            </a:r>
            <a:br>
              <a:rPr lang="en-GB" sz="1200" dirty="0"/>
            </a:br>
            <a:r>
              <a:rPr lang="en-GB" sz="1200" dirty="0"/>
              <a:t>(2) </a:t>
            </a:r>
            <a:r>
              <a:rPr lang="en-GB" sz="1200" dirty="0" err="1"/>
              <a:t>Truffled</a:t>
            </a:r>
            <a:r>
              <a:rPr lang="en-GB" sz="1200" dirty="0"/>
              <a:t> Chestnut Mushroom Soup (Crème fraiche)</a:t>
            </a:r>
            <a:br>
              <a:rPr lang="en-GB" sz="1200" dirty="0"/>
            </a:br>
            <a:r>
              <a:rPr lang="en-GB" sz="1200" dirty="0"/>
              <a:t>(3) Smoked Salmon Classic (Eggs, capers, gherkins and shallots)</a:t>
            </a:r>
            <a:br>
              <a:rPr lang="en-GB" sz="1200" dirty="0"/>
            </a:br>
            <a:br>
              <a:rPr lang="en-GB" sz="1200" dirty="0"/>
            </a:br>
            <a:r>
              <a:rPr lang="en-GB" sz="1200" dirty="0"/>
              <a:t>Main course (one of the three following)</a:t>
            </a:r>
            <a:br>
              <a:rPr lang="en-GB" sz="1200" dirty="0"/>
            </a:br>
            <a:r>
              <a:rPr lang="en-GB" sz="1200" dirty="0"/>
              <a:t>(1) Chicken Dijon (Pommes mousseline and jus roti)</a:t>
            </a:r>
            <a:br>
              <a:rPr lang="en-GB" sz="1200" dirty="0"/>
            </a:br>
            <a:r>
              <a:rPr lang="en-GB" sz="1200" dirty="0"/>
              <a:t>(2) Oven Roast Seabass (</a:t>
            </a:r>
            <a:r>
              <a:rPr lang="en-GB" sz="1200" dirty="0" err="1"/>
              <a:t>Piperade</a:t>
            </a:r>
            <a:r>
              <a:rPr lang="en-GB" sz="1200" dirty="0"/>
              <a:t> and salsa </a:t>
            </a:r>
            <a:r>
              <a:rPr lang="en-GB" sz="1200" dirty="0" err="1"/>
              <a:t>verde</a:t>
            </a:r>
            <a:r>
              <a:rPr lang="en-GB" sz="1200" dirty="0"/>
              <a:t>)</a:t>
            </a:r>
            <a:br>
              <a:rPr lang="en-GB" sz="1200" dirty="0"/>
            </a:br>
            <a:r>
              <a:rPr lang="en-GB" sz="1200" dirty="0"/>
              <a:t>(3) Aubergine and Halloumi Parmigiana Bake (Thick sliced aubergine and halloumi with a chunky tomato sauce)</a:t>
            </a:r>
            <a:br>
              <a:rPr lang="en-GB" sz="1200" dirty="0"/>
            </a:br>
            <a:br>
              <a:rPr lang="en-GB" sz="1200" dirty="0"/>
            </a:br>
            <a:r>
              <a:rPr lang="en-GB" sz="1200" dirty="0"/>
              <a:t>Desert (one of the three following)</a:t>
            </a:r>
            <a:br>
              <a:rPr lang="en-GB" sz="1200" dirty="0"/>
            </a:br>
            <a:r>
              <a:rPr lang="en-GB" sz="1200" dirty="0"/>
              <a:t>(1) Red Berry Pavlova (Crisp meringue, crème Chantilly and red berry compote)</a:t>
            </a:r>
            <a:br>
              <a:rPr lang="en-GB" sz="1200" dirty="0"/>
            </a:br>
            <a:r>
              <a:rPr lang="en-GB" sz="1200" dirty="0"/>
              <a:t>(2) Treacle Tart (</a:t>
            </a:r>
            <a:r>
              <a:rPr lang="en-GB" sz="1200" dirty="0" err="1"/>
              <a:t>Chantillu</a:t>
            </a:r>
            <a:r>
              <a:rPr lang="en-GB" sz="1200" dirty="0"/>
              <a:t> Cream) </a:t>
            </a:r>
            <a:br>
              <a:rPr lang="en-GB" sz="1200" dirty="0"/>
            </a:br>
            <a:r>
              <a:rPr lang="en-GB" sz="1200" dirty="0"/>
              <a:t>(3) Chocolate Brownie (Vanilla Ice Cream)</a:t>
            </a:r>
            <a:br>
              <a:rPr lang="en-GB" sz="1200" dirty="0"/>
            </a:br>
            <a:br>
              <a:rPr lang="en-GB" sz="1200" dirty="0"/>
            </a:br>
            <a:r>
              <a:rPr lang="en-GB" sz="1200" dirty="0"/>
              <a:t>We also have a VEGAN menu option:</a:t>
            </a:r>
            <a:br>
              <a:rPr lang="en-GB" sz="1200" dirty="0"/>
            </a:br>
            <a:r>
              <a:rPr lang="en-GB" sz="1200" dirty="0"/>
              <a:t>Starter: </a:t>
            </a:r>
            <a:r>
              <a:rPr lang="en-GB" sz="1200" dirty="0" err="1"/>
              <a:t>Fritto</a:t>
            </a:r>
            <a:r>
              <a:rPr lang="en-GB" sz="1200" dirty="0"/>
              <a:t> </a:t>
            </a:r>
            <a:r>
              <a:rPr lang="en-GB" sz="1200" dirty="0" err="1"/>
              <a:t>Misto</a:t>
            </a:r>
            <a:r>
              <a:rPr lang="en-GB" sz="1200" dirty="0"/>
              <a:t> with chilli, lemon &amp; coriander</a:t>
            </a:r>
            <a:br>
              <a:rPr lang="en-GB" sz="1200" dirty="0"/>
            </a:br>
            <a:r>
              <a:rPr lang="en-GB" sz="1200" dirty="0"/>
              <a:t>Main Course: Aromatic Couscous, roasted courgettes &amp; carrots</a:t>
            </a:r>
            <a:br>
              <a:rPr lang="en-GB" sz="1200" dirty="0"/>
            </a:br>
            <a:r>
              <a:rPr lang="en-GB" sz="1200" dirty="0"/>
              <a:t>Dessert: Chocolate &amp; Avocado Mousse Pot</a:t>
            </a:r>
          </a:p>
          <a:p>
            <a:endParaRPr lang="en-GB" sz="1200" dirty="0"/>
          </a:p>
          <a:p>
            <a:r>
              <a:rPr lang="en-GB" dirty="0"/>
              <a:t>https://</a:t>
            </a:r>
            <a:r>
              <a:rPr lang="en-GB" dirty="0" err="1"/>
              <a:t>fixr.co</a:t>
            </a:r>
            <a:r>
              <a:rPr lang="en-GB" dirty="0"/>
              <a:t>/event/604577009</a:t>
            </a:r>
          </a:p>
        </p:txBody>
      </p:sp>
      <p:sp>
        <p:nvSpPr>
          <p:cNvPr id="4" name="Slide Number Placeholder 3"/>
          <p:cNvSpPr>
            <a:spLocks noGrp="1"/>
          </p:cNvSpPr>
          <p:nvPr>
            <p:ph type="sldNum" sz="quarter" idx="5"/>
          </p:nvPr>
        </p:nvSpPr>
        <p:spPr/>
        <p:txBody>
          <a:bodyPr/>
          <a:lstStyle/>
          <a:p>
            <a:fld id="{E29BA1A5-E9B4-E147-A334-860A87DBD80A}" type="slidenum">
              <a:rPr lang="en-GB" smtClean="0"/>
              <a:t>19</a:t>
            </a:fld>
            <a:endParaRPr lang="en-GB"/>
          </a:p>
        </p:txBody>
      </p:sp>
    </p:spTree>
    <p:extLst>
      <p:ext uri="{BB962C8B-B14F-4D97-AF65-F5344CB8AC3E}">
        <p14:creationId xmlns:p14="http://schemas.microsoft.com/office/powerpoint/2010/main" val="4839377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dirty="0"/>
              <a:t>The annual CS Ball is back for its third iteration! Set to be the biggest one yet, the ball will feature a </a:t>
            </a:r>
            <a:r>
              <a:rPr lang="en-GB" sz="1200" b="1" dirty="0"/>
              <a:t>Steampunk theme</a:t>
            </a:r>
            <a:r>
              <a:rPr lang="en-GB" sz="1200" dirty="0"/>
              <a:t>! </a:t>
            </a:r>
            <a:br>
              <a:rPr lang="en-GB" sz="1200" dirty="0"/>
            </a:br>
            <a:r>
              <a:rPr lang="en-GB" sz="1200" dirty="0"/>
              <a:t>Come along to celebrate the end of deadlines with a 2 course meal and bottle of wine per person. Included in your £35 dinner ticket is a ceilidh and afterparty from resident CS DJs! </a:t>
            </a:r>
            <a:br>
              <a:rPr lang="en-GB" sz="1200" dirty="0"/>
            </a:br>
            <a:r>
              <a:rPr lang="en-GB" sz="1200" dirty="0"/>
              <a:t>Not a wine drinker? Choose to have your dinner without it for a ticket price of £20.</a:t>
            </a:r>
            <a:br>
              <a:rPr lang="en-GB" sz="1200" dirty="0"/>
            </a:br>
            <a:r>
              <a:rPr lang="en-GB" sz="1200" dirty="0"/>
              <a:t>Can’t make the dinner? You can still come along to the ceilidh and afterparty for just £5!</a:t>
            </a:r>
            <a:br>
              <a:rPr lang="en-GB" sz="1200" dirty="0"/>
            </a:br>
            <a:r>
              <a:rPr lang="en-GB" sz="1200" dirty="0"/>
              <a:t>The event is open to all students and staff across the university, alumni and friends! Come join us for a night of feasting, dancing, fellowship and memories!</a:t>
            </a:r>
            <a:br>
              <a:rPr lang="en-GB" sz="1200" dirty="0"/>
            </a:br>
            <a:r>
              <a:rPr lang="en-GB" sz="1200" dirty="0" err="1"/>
              <a:t>Dresscode</a:t>
            </a:r>
            <a:r>
              <a:rPr lang="en-GB" sz="1200" dirty="0"/>
              <a:t>: formal; </a:t>
            </a:r>
            <a:r>
              <a:rPr lang="en-GB" sz="1200" b="1" dirty="0"/>
              <a:t>steampunk accessories are highly recommended</a:t>
            </a:r>
            <a:br>
              <a:rPr lang="en-GB" sz="1200" dirty="0"/>
            </a:br>
            <a:r>
              <a:rPr lang="en-GB" sz="1200" dirty="0"/>
              <a:t>Stay tuned for information on ticket release, menu and table reservations, and wristband collection.</a:t>
            </a:r>
          </a:p>
          <a:p>
            <a:endParaRPr lang="en-GB" sz="1200" dirty="0"/>
          </a:p>
          <a:p>
            <a:r>
              <a:rPr lang="en-GB" dirty="0"/>
              <a:t>https://</a:t>
            </a:r>
            <a:r>
              <a:rPr lang="en-GB" dirty="0" err="1"/>
              <a:t>www.evensi.com</a:t>
            </a:r>
            <a:r>
              <a:rPr lang="en-GB" dirty="0"/>
              <a:t>/cs-ball-2019-steampunk-western-scores-hotel/279865769</a:t>
            </a:r>
          </a:p>
        </p:txBody>
      </p:sp>
      <p:sp>
        <p:nvSpPr>
          <p:cNvPr id="4" name="Slide Number Placeholder 3"/>
          <p:cNvSpPr>
            <a:spLocks noGrp="1"/>
          </p:cNvSpPr>
          <p:nvPr>
            <p:ph type="sldNum" sz="quarter" idx="5"/>
          </p:nvPr>
        </p:nvSpPr>
        <p:spPr/>
        <p:txBody>
          <a:bodyPr/>
          <a:lstStyle/>
          <a:p>
            <a:fld id="{E29BA1A5-E9B4-E147-A334-860A87DBD80A}" type="slidenum">
              <a:rPr lang="en-GB" smtClean="0"/>
              <a:t>20</a:t>
            </a:fld>
            <a:endParaRPr lang="en-GB"/>
          </a:p>
        </p:txBody>
      </p:sp>
    </p:spTree>
    <p:extLst>
      <p:ext uri="{BB962C8B-B14F-4D97-AF65-F5344CB8AC3E}">
        <p14:creationId xmlns:p14="http://schemas.microsoft.com/office/powerpoint/2010/main" val="23569463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dirty="0">
                <a:solidFill>
                  <a:schemeClr val="tx1"/>
                </a:solidFill>
                <a:effectLst/>
                <a:latin typeface="+mn-lt"/>
                <a:ea typeface="+mn-ea"/>
                <a:cs typeface="+mn-cs"/>
              </a:rPr>
              <a:t>The University of St Andrews Students’ Association proudly presents: Graduation and Summer Ball 2019. </a:t>
            </a:r>
            <a:br>
              <a:rPr lang="en-GB" dirty="0"/>
            </a:br>
            <a:br>
              <a:rPr lang="en-GB" dirty="0"/>
            </a:br>
            <a:r>
              <a:rPr lang="en-GB" sz="1200" b="0" i="0" u="none" strike="noStrike" kern="1200" dirty="0">
                <a:solidFill>
                  <a:schemeClr val="tx1"/>
                </a:solidFill>
                <a:effectLst/>
                <a:latin typeface="+mn-lt"/>
                <a:ea typeface="+mn-ea"/>
                <a:cs typeface="+mn-cs"/>
              </a:rPr>
              <a:t>Join us on Lower College Lawn on the 29th June for a night of celebration like no other! Keep updated with all information regarding ticket sales and acts on this page!</a:t>
            </a:r>
          </a:p>
          <a:p>
            <a:endParaRPr lang="en-GB" sz="1200" b="0" i="0" u="none" strike="noStrike" kern="1200" dirty="0">
              <a:solidFill>
                <a:schemeClr val="tx1"/>
              </a:solidFill>
              <a:effectLst/>
              <a:latin typeface="+mn-lt"/>
              <a:ea typeface="+mn-ea"/>
              <a:cs typeface="+mn-cs"/>
            </a:endParaRPr>
          </a:p>
          <a:p>
            <a:r>
              <a:rPr lang="en-GB" sz="1200" b="0" i="0" u="none" strike="noStrike" kern="1200" dirty="0">
                <a:solidFill>
                  <a:schemeClr val="tx1"/>
                </a:solidFill>
                <a:effectLst/>
                <a:latin typeface="+mn-lt"/>
                <a:ea typeface="+mn-ea"/>
                <a:cs typeface="+mn-cs"/>
              </a:rPr>
              <a:t>Only people aged 18 years and over are allowed entry to The Ball, ID will be required for entry.</a:t>
            </a:r>
          </a:p>
          <a:p>
            <a:r>
              <a:rPr lang="en-GB" sz="1200" b="0" i="0" u="none" strike="noStrike" kern="1200" dirty="0">
                <a:solidFill>
                  <a:schemeClr val="tx1"/>
                </a:solidFill>
                <a:effectLst/>
                <a:latin typeface="+mn-lt"/>
                <a:ea typeface="+mn-ea"/>
                <a:cs typeface="+mn-cs"/>
              </a:rPr>
              <a:t>**Wristband Collection: 27</a:t>
            </a:r>
            <a:r>
              <a:rPr lang="en-GB" sz="1200" b="0" i="0" u="none" strike="noStrike" kern="1200" baseline="30000" dirty="0">
                <a:solidFill>
                  <a:schemeClr val="tx1"/>
                </a:solidFill>
                <a:effectLst/>
                <a:latin typeface="+mn-lt"/>
                <a:ea typeface="+mn-ea"/>
                <a:cs typeface="+mn-cs"/>
              </a:rPr>
              <a:t>th</a:t>
            </a:r>
            <a:r>
              <a:rPr lang="en-GB" sz="1200" b="0" i="0" u="none" strike="noStrike" kern="1200" dirty="0">
                <a:solidFill>
                  <a:schemeClr val="tx1"/>
                </a:solidFill>
                <a:effectLst/>
                <a:latin typeface="+mn-lt"/>
                <a:ea typeface="+mn-ea"/>
                <a:cs typeface="+mn-cs"/>
              </a:rPr>
              <a:t> and  28th June, 11am - 4pm in The Main Bar**</a:t>
            </a:r>
          </a:p>
          <a:p>
            <a:r>
              <a:rPr lang="en-GB" sz="1200" b="0" i="0" u="none" strike="noStrike" kern="1200" dirty="0">
                <a:solidFill>
                  <a:schemeClr val="tx1"/>
                </a:solidFill>
                <a:effectLst/>
                <a:latin typeface="+mn-lt"/>
                <a:ea typeface="+mn-ea"/>
                <a:cs typeface="+mn-cs"/>
              </a:rPr>
              <a:t>**This event will be a cash bar only service.**</a:t>
            </a:r>
          </a:p>
          <a:p>
            <a:r>
              <a:rPr lang="en-GB" sz="1200" b="0" i="0" u="none" strike="noStrike" kern="1200" dirty="0">
                <a:solidFill>
                  <a:schemeClr val="tx1"/>
                </a:solidFill>
                <a:effectLst/>
                <a:latin typeface="+mn-lt"/>
                <a:ea typeface="+mn-ea"/>
                <a:cs typeface="+mn-cs"/>
              </a:rPr>
              <a:t>**Tickets are limited to two per person.**</a:t>
            </a:r>
          </a:p>
          <a:p>
            <a:r>
              <a:rPr lang="en-GB" sz="1200" b="0" i="0" u="none" strike="noStrike" kern="1200" dirty="0">
                <a:solidFill>
                  <a:schemeClr val="tx1"/>
                </a:solidFill>
                <a:effectLst/>
                <a:latin typeface="+mn-lt"/>
                <a:ea typeface="+mn-ea"/>
                <a:cs typeface="+mn-cs"/>
              </a:rPr>
              <a:t>**If you are wearing traditional Scottish dress, </a:t>
            </a:r>
            <a:r>
              <a:rPr lang="en-GB" sz="1200" b="0" i="0" u="none" strike="noStrike" kern="1200" dirty="0" err="1">
                <a:solidFill>
                  <a:schemeClr val="tx1"/>
                </a:solidFill>
                <a:effectLst/>
                <a:latin typeface="+mn-lt"/>
                <a:ea typeface="+mn-ea"/>
                <a:cs typeface="+mn-cs"/>
              </a:rPr>
              <a:t>Sgian</a:t>
            </a:r>
            <a:r>
              <a:rPr lang="en-GB" sz="1200" b="0" i="0" u="none" strike="noStrike" kern="1200" dirty="0">
                <a:solidFill>
                  <a:schemeClr val="tx1"/>
                </a:solidFill>
                <a:effectLst/>
                <a:latin typeface="+mn-lt"/>
                <a:ea typeface="+mn-ea"/>
                <a:cs typeface="+mn-cs"/>
              </a:rPr>
              <a:t> </a:t>
            </a:r>
            <a:r>
              <a:rPr lang="en-GB" sz="1200" b="0" i="0" u="none" strike="noStrike" kern="1200" dirty="0" err="1">
                <a:solidFill>
                  <a:schemeClr val="tx1"/>
                </a:solidFill>
                <a:effectLst/>
                <a:latin typeface="+mn-lt"/>
                <a:ea typeface="+mn-ea"/>
                <a:cs typeface="+mn-cs"/>
              </a:rPr>
              <a:t>Dubhs</a:t>
            </a:r>
            <a:r>
              <a:rPr lang="en-GB" sz="1200" b="0" i="0" u="none" strike="noStrike" kern="1200" dirty="0">
                <a:solidFill>
                  <a:schemeClr val="tx1"/>
                </a:solidFill>
                <a:effectLst/>
                <a:latin typeface="+mn-lt"/>
                <a:ea typeface="+mn-ea"/>
                <a:cs typeface="+mn-cs"/>
              </a:rPr>
              <a:t> are not allowed and will be confiscated.**</a:t>
            </a:r>
          </a:p>
          <a:p>
            <a:endParaRPr lang="en-GB" dirty="0"/>
          </a:p>
          <a:p>
            <a:r>
              <a:rPr lang="en-GB" dirty="0"/>
              <a:t>https://</a:t>
            </a:r>
            <a:r>
              <a:rPr lang="en-GB" dirty="0" err="1"/>
              <a:t>www.yourunion.net</a:t>
            </a:r>
            <a:r>
              <a:rPr lang="en-GB" dirty="0"/>
              <a:t>/</a:t>
            </a:r>
            <a:r>
              <a:rPr lang="en-GB" dirty="0" err="1"/>
              <a:t>ents</a:t>
            </a:r>
            <a:r>
              <a:rPr lang="en-GB" dirty="0"/>
              <a:t>/event/1482/</a:t>
            </a:r>
          </a:p>
        </p:txBody>
      </p:sp>
      <p:sp>
        <p:nvSpPr>
          <p:cNvPr id="4" name="Slide Number Placeholder 3"/>
          <p:cNvSpPr>
            <a:spLocks noGrp="1"/>
          </p:cNvSpPr>
          <p:nvPr>
            <p:ph type="sldNum" sz="quarter" idx="5"/>
          </p:nvPr>
        </p:nvSpPr>
        <p:spPr/>
        <p:txBody>
          <a:bodyPr/>
          <a:lstStyle/>
          <a:p>
            <a:fld id="{E29BA1A5-E9B4-E147-A334-860A87DBD80A}" type="slidenum">
              <a:rPr lang="en-GB" smtClean="0"/>
              <a:t>21</a:t>
            </a:fld>
            <a:endParaRPr lang="en-GB"/>
          </a:p>
        </p:txBody>
      </p:sp>
    </p:spTree>
    <p:extLst>
      <p:ext uri="{BB962C8B-B14F-4D97-AF65-F5344CB8AC3E}">
        <p14:creationId xmlns:p14="http://schemas.microsoft.com/office/powerpoint/2010/main" val="38374483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EVENT PAGE</a:t>
            </a:r>
          </a:p>
          <a:p>
            <a:endParaRPr lang="en-GB" dirty="0"/>
          </a:p>
          <a:p>
            <a:r>
              <a:rPr lang="en-GB" dirty="0"/>
              <a:t>WHEN THE CURSOR IS ON ANY OF THE 3 CHOICES (THIS WEEK, THIS MONTH OR FUTURE EVENTS) THE LETTERS CHANGES COLOUR FROM WHITE TO PINK/PURPLE</a:t>
            </a:r>
          </a:p>
          <a:p>
            <a:r>
              <a:rPr lang="en-GB" dirty="0"/>
              <a:t>THIS THEN TAKES YOU TO A PAGE WITH EVENTS AS CHOSES ACCONTING TO TIMING OF EVENT</a:t>
            </a:r>
          </a:p>
        </p:txBody>
      </p:sp>
      <p:sp>
        <p:nvSpPr>
          <p:cNvPr id="4" name="Slide Number Placeholder 3"/>
          <p:cNvSpPr>
            <a:spLocks noGrp="1"/>
          </p:cNvSpPr>
          <p:nvPr>
            <p:ph type="sldNum" sz="quarter" idx="5"/>
          </p:nvPr>
        </p:nvSpPr>
        <p:spPr/>
        <p:txBody>
          <a:bodyPr/>
          <a:lstStyle/>
          <a:p>
            <a:fld id="{E29BA1A5-E9B4-E147-A334-860A87DBD80A}" type="slidenum">
              <a:rPr lang="en-GB" smtClean="0"/>
              <a:t>2</a:t>
            </a:fld>
            <a:endParaRPr lang="en-GB"/>
          </a:p>
        </p:txBody>
      </p:sp>
    </p:spTree>
    <p:extLst>
      <p:ext uri="{BB962C8B-B14F-4D97-AF65-F5344CB8AC3E}">
        <p14:creationId xmlns:p14="http://schemas.microsoft.com/office/powerpoint/2010/main" val="25675627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When clicking/touching on the plus image more information unfolds about specific event</a:t>
            </a:r>
          </a:p>
        </p:txBody>
      </p:sp>
      <p:sp>
        <p:nvSpPr>
          <p:cNvPr id="4" name="Slide Number Placeholder 3"/>
          <p:cNvSpPr>
            <a:spLocks noGrp="1"/>
          </p:cNvSpPr>
          <p:nvPr>
            <p:ph type="sldNum" sz="quarter" idx="5"/>
          </p:nvPr>
        </p:nvSpPr>
        <p:spPr/>
        <p:txBody>
          <a:bodyPr/>
          <a:lstStyle/>
          <a:p>
            <a:fld id="{E29BA1A5-E9B4-E147-A334-860A87DBD80A}" type="slidenum">
              <a:rPr lang="en-GB" smtClean="0"/>
              <a:t>3</a:t>
            </a:fld>
            <a:endParaRPr lang="en-GB"/>
          </a:p>
        </p:txBody>
      </p:sp>
    </p:spTree>
    <p:extLst>
      <p:ext uri="{BB962C8B-B14F-4D97-AF65-F5344CB8AC3E}">
        <p14:creationId xmlns:p14="http://schemas.microsoft.com/office/powerpoint/2010/main" val="2952155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BUY Ticket to enlarge when the cursor is on it</a:t>
            </a:r>
          </a:p>
        </p:txBody>
      </p:sp>
      <p:sp>
        <p:nvSpPr>
          <p:cNvPr id="4" name="Slide Number Placeholder 3"/>
          <p:cNvSpPr>
            <a:spLocks noGrp="1"/>
          </p:cNvSpPr>
          <p:nvPr>
            <p:ph type="sldNum" sz="quarter" idx="5"/>
          </p:nvPr>
        </p:nvSpPr>
        <p:spPr/>
        <p:txBody>
          <a:bodyPr/>
          <a:lstStyle/>
          <a:p>
            <a:fld id="{E29BA1A5-E9B4-E147-A334-860A87DBD80A}" type="slidenum">
              <a:rPr lang="en-GB" smtClean="0"/>
              <a:t>4</a:t>
            </a:fld>
            <a:endParaRPr lang="en-GB"/>
          </a:p>
        </p:txBody>
      </p:sp>
    </p:spTree>
    <p:extLst>
      <p:ext uri="{BB962C8B-B14F-4D97-AF65-F5344CB8AC3E}">
        <p14:creationId xmlns:p14="http://schemas.microsoft.com/office/powerpoint/2010/main" val="26257932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EVENT PAGE</a:t>
            </a:r>
          </a:p>
          <a:p>
            <a:endParaRPr lang="en-GB" dirty="0"/>
          </a:p>
          <a:p>
            <a:r>
              <a:rPr lang="en-GB" dirty="0"/>
              <a:t>WHEN THE CURSOR IS ON ANY OF THE 3 CHOICES (THIS WEEK, THIS MONTH OR FUTURE EVENTS) THE LETTERS CHANGES COLOUR FROM WHITE TO PINK/PURPLE</a:t>
            </a:r>
          </a:p>
          <a:p>
            <a:r>
              <a:rPr lang="en-GB" dirty="0"/>
              <a:t>THIS THEN TAKES YOU TO A PAGE WITH EVENTS AS CHOSES ACCONTING TO TIMING OF EVENT</a:t>
            </a:r>
          </a:p>
        </p:txBody>
      </p:sp>
      <p:sp>
        <p:nvSpPr>
          <p:cNvPr id="4" name="Slide Number Placeholder 3"/>
          <p:cNvSpPr>
            <a:spLocks noGrp="1"/>
          </p:cNvSpPr>
          <p:nvPr>
            <p:ph type="sldNum" sz="quarter" idx="5"/>
          </p:nvPr>
        </p:nvSpPr>
        <p:spPr/>
        <p:txBody>
          <a:bodyPr/>
          <a:lstStyle/>
          <a:p>
            <a:fld id="{E29BA1A5-E9B4-E147-A334-860A87DBD80A}" type="slidenum">
              <a:rPr lang="en-GB" smtClean="0"/>
              <a:t>5</a:t>
            </a:fld>
            <a:endParaRPr lang="en-GB"/>
          </a:p>
        </p:txBody>
      </p:sp>
    </p:spTree>
    <p:extLst>
      <p:ext uri="{BB962C8B-B14F-4D97-AF65-F5344CB8AC3E}">
        <p14:creationId xmlns:p14="http://schemas.microsoft.com/office/powerpoint/2010/main" val="20772271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BUY Ticket to enlarge when the cursor is on it</a:t>
            </a:r>
          </a:p>
        </p:txBody>
      </p:sp>
      <p:sp>
        <p:nvSpPr>
          <p:cNvPr id="4" name="Slide Number Placeholder 3"/>
          <p:cNvSpPr>
            <a:spLocks noGrp="1"/>
          </p:cNvSpPr>
          <p:nvPr>
            <p:ph type="sldNum" sz="quarter" idx="5"/>
          </p:nvPr>
        </p:nvSpPr>
        <p:spPr/>
        <p:txBody>
          <a:bodyPr/>
          <a:lstStyle/>
          <a:p>
            <a:fld id="{E29BA1A5-E9B4-E147-A334-860A87DBD80A}" type="slidenum">
              <a:rPr lang="en-GB" smtClean="0"/>
              <a:t>7</a:t>
            </a:fld>
            <a:endParaRPr lang="en-GB"/>
          </a:p>
        </p:txBody>
      </p:sp>
    </p:spTree>
    <p:extLst>
      <p:ext uri="{BB962C8B-B14F-4D97-AF65-F5344CB8AC3E}">
        <p14:creationId xmlns:p14="http://schemas.microsoft.com/office/powerpoint/2010/main" val="1272988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BUY Ticket to enlarge when the cursor is on it</a:t>
            </a:r>
          </a:p>
        </p:txBody>
      </p:sp>
      <p:sp>
        <p:nvSpPr>
          <p:cNvPr id="4" name="Slide Number Placeholder 3"/>
          <p:cNvSpPr>
            <a:spLocks noGrp="1"/>
          </p:cNvSpPr>
          <p:nvPr>
            <p:ph type="sldNum" sz="quarter" idx="5"/>
          </p:nvPr>
        </p:nvSpPr>
        <p:spPr/>
        <p:txBody>
          <a:bodyPr/>
          <a:lstStyle/>
          <a:p>
            <a:fld id="{E29BA1A5-E9B4-E147-A334-860A87DBD80A}" type="slidenum">
              <a:rPr lang="en-GB" smtClean="0"/>
              <a:t>8</a:t>
            </a:fld>
            <a:endParaRPr lang="en-GB"/>
          </a:p>
        </p:txBody>
      </p:sp>
    </p:spTree>
    <p:extLst>
      <p:ext uri="{BB962C8B-B14F-4D97-AF65-F5344CB8AC3E}">
        <p14:creationId xmlns:p14="http://schemas.microsoft.com/office/powerpoint/2010/main" val="19704144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SAVE I  BUY Ticket should enlarge when the cursor is on it</a:t>
            </a:r>
          </a:p>
        </p:txBody>
      </p:sp>
      <p:sp>
        <p:nvSpPr>
          <p:cNvPr id="4" name="Slide Number Placeholder 3"/>
          <p:cNvSpPr>
            <a:spLocks noGrp="1"/>
          </p:cNvSpPr>
          <p:nvPr>
            <p:ph type="sldNum" sz="quarter" idx="5"/>
          </p:nvPr>
        </p:nvSpPr>
        <p:spPr/>
        <p:txBody>
          <a:bodyPr/>
          <a:lstStyle/>
          <a:p>
            <a:fld id="{E29BA1A5-E9B4-E147-A334-860A87DBD80A}" type="slidenum">
              <a:rPr lang="en-GB" smtClean="0"/>
              <a:t>9</a:t>
            </a:fld>
            <a:endParaRPr lang="en-GB"/>
          </a:p>
        </p:txBody>
      </p:sp>
    </p:spTree>
    <p:extLst>
      <p:ext uri="{BB962C8B-B14F-4D97-AF65-F5344CB8AC3E}">
        <p14:creationId xmlns:p14="http://schemas.microsoft.com/office/powerpoint/2010/main" val="31592434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EVENT PAGE</a:t>
            </a:r>
          </a:p>
          <a:p>
            <a:endParaRPr lang="en-GB" dirty="0"/>
          </a:p>
          <a:p>
            <a:r>
              <a:rPr lang="en-GB" dirty="0"/>
              <a:t>WHEN THE CURSOR IS ON ANY OF THE 3 CHOICES (THIS WEEK, THIS MONTH OR FUTURE EVENTS) THE LETTERS CHANGES COLOUR FROM WHITE TO PINK/PURPLE</a:t>
            </a:r>
          </a:p>
          <a:p>
            <a:r>
              <a:rPr lang="en-GB" dirty="0"/>
              <a:t>THIS THEN TAKES YOU TO A PAGE WITH EVENTS AS CHOSES ACCONTING TO TIMING OF EVENT</a:t>
            </a:r>
          </a:p>
        </p:txBody>
      </p:sp>
      <p:sp>
        <p:nvSpPr>
          <p:cNvPr id="4" name="Slide Number Placeholder 3"/>
          <p:cNvSpPr>
            <a:spLocks noGrp="1"/>
          </p:cNvSpPr>
          <p:nvPr>
            <p:ph type="sldNum" sz="quarter" idx="5"/>
          </p:nvPr>
        </p:nvSpPr>
        <p:spPr/>
        <p:txBody>
          <a:bodyPr/>
          <a:lstStyle/>
          <a:p>
            <a:fld id="{E29BA1A5-E9B4-E147-A334-860A87DBD80A}" type="slidenum">
              <a:rPr lang="en-GB" smtClean="0"/>
              <a:t>10</a:t>
            </a:fld>
            <a:endParaRPr lang="en-GB"/>
          </a:p>
        </p:txBody>
      </p:sp>
    </p:spTree>
    <p:extLst>
      <p:ext uri="{BB962C8B-B14F-4D97-AF65-F5344CB8AC3E}">
        <p14:creationId xmlns:p14="http://schemas.microsoft.com/office/powerpoint/2010/main" val="1400047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88BFE2-8BBD-B749-A6D4-5B64D0D6D30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10AAAE3-D092-BD48-BD51-C75DAFA159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CAB27C65-1463-DB4A-8C37-62F59FE94769}"/>
              </a:ext>
            </a:extLst>
          </p:cNvPr>
          <p:cNvSpPr>
            <a:spLocks noGrp="1"/>
          </p:cNvSpPr>
          <p:nvPr>
            <p:ph type="dt" sz="half" idx="10"/>
          </p:nvPr>
        </p:nvSpPr>
        <p:spPr/>
        <p:txBody>
          <a:bodyPr/>
          <a:lstStyle/>
          <a:p>
            <a:fld id="{3CA2A94E-F6B2-0C4A-821E-DE9C3387AF64}" type="datetimeFigureOut">
              <a:rPr lang="en-GB" smtClean="0"/>
              <a:t>24/03/2019</a:t>
            </a:fld>
            <a:endParaRPr lang="en-GB"/>
          </a:p>
        </p:txBody>
      </p:sp>
      <p:sp>
        <p:nvSpPr>
          <p:cNvPr id="5" name="Footer Placeholder 4">
            <a:extLst>
              <a:ext uri="{FF2B5EF4-FFF2-40B4-BE49-F238E27FC236}">
                <a16:creationId xmlns:a16="http://schemas.microsoft.com/office/drawing/2014/main" id="{F5C0D55A-497D-1044-9F9E-A9EC566A2B7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F95D2F6-38B0-FA45-9339-39BB2D1F406C}"/>
              </a:ext>
            </a:extLst>
          </p:cNvPr>
          <p:cNvSpPr>
            <a:spLocks noGrp="1"/>
          </p:cNvSpPr>
          <p:nvPr>
            <p:ph type="sldNum" sz="quarter" idx="12"/>
          </p:nvPr>
        </p:nvSpPr>
        <p:spPr/>
        <p:txBody>
          <a:bodyPr/>
          <a:lstStyle/>
          <a:p>
            <a:fld id="{B7E76FCB-D131-BB4D-BFC3-3BB7B5D8DD11}" type="slidenum">
              <a:rPr lang="en-GB" smtClean="0"/>
              <a:t>‹#›</a:t>
            </a:fld>
            <a:endParaRPr lang="en-GB"/>
          </a:p>
        </p:txBody>
      </p:sp>
    </p:spTree>
    <p:extLst>
      <p:ext uri="{BB962C8B-B14F-4D97-AF65-F5344CB8AC3E}">
        <p14:creationId xmlns:p14="http://schemas.microsoft.com/office/powerpoint/2010/main" val="30596595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61C2A-23C5-954E-9A80-E683315EBF6C}"/>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A42A61ED-03DE-0744-AF41-CB3FC5F0BD0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B379FDF-A9F5-BF40-908F-DAB52B16B4F9}"/>
              </a:ext>
            </a:extLst>
          </p:cNvPr>
          <p:cNvSpPr>
            <a:spLocks noGrp="1"/>
          </p:cNvSpPr>
          <p:nvPr>
            <p:ph type="dt" sz="half" idx="10"/>
          </p:nvPr>
        </p:nvSpPr>
        <p:spPr/>
        <p:txBody>
          <a:bodyPr/>
          <a:lstStyle/>
          <a:p>
            <a:fld id="{3CA2A94E-F6B2-0C4A-821E-DE9C3387AF64}" type="datetimeFigureOut">
              <a:rPr lang="en-GB" smtClean="0"/>
              <a:t>24/03/2019</a:t>
            </a:fld>
            <a:endParaRPr lang="en-GB"/>
          </a:p>
        </p:txBody>
      </p:sp>
      <p:sp>
        <p:nvSpPr>
          <p:cNvPr id="5" name="Footer Placeholder 4">
            <a:extLst>
              <a:ext uri="{FF2B5EF4-FFF2-40B4-BE49-F238E27FC236}">
                <a16:creationId xmlns:a16="http://schemas.microsoft.com/office/drawing/2014/main" id="{E28075DF-B892-D44C-9D6C-47CBD592009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4EF3F0C-912F-6A4B-89BC-4A829F60037A}"/>
              </a:ext>
            </a:extLst>
          </p:cNvPr>
          <p:cNvSpPr>
            <a:spLocks noGrp="1"/>
          </p:cNvSpPr>
          <p:nvPr>
            <p:ph type="sldNum" sz="quarter" idx="12"/>
          </p:nvPr>
        </p:nvSpPr>
        <p:spPr/>
        <p:txBody>
          <a:bodyPr/>
          <a:lstStyle/>
          <a:p>
            <a:fld id="{B7E76FCB-D131-BB4D-BFC3-3BB7B5D8DD11}" type="slidenum">
              <a:rPr lang="en-GB" smtClean="0"/>
              <a:t>‹#›</a:t>
            </a:fld>
            <a:endParaRPr lang="en-GB"/>
          </a:p>
        </p:txBody>
      </p:sp>
    </p:spTree>
    <p:extLst>
      <p:ext uri="{BB962C8B-B14F-4D97-AF65-F5344CB8AC3E}">
        <p14:creationId xmlns:p14="http://schemas.microsoft.com/office/powerpoint/2010/main" val="42245301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F98640-1B84-E744-89B1-DE1EE9CA985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78AD703-96A5-BF45-9C1F-DD3FD02603CA}"/>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5FF81A6-309F-8E48-8F17-88CD16848444}"/>
              </a:ext>
            </a:extLst>
          </p:cNvPr>
          <p:cNvSpPr>
            <a:spLocks noGrp="1"/>
          </p:cNvSpPr>
          <p:nvPr>
            <p:ph type="dt" sz="half" idx="10"/>
          </p:nvPr>
        </p:nvSpPr>
        <p:spPr/>
        <p:txBody>
          <a:bodyPr/>
          <a:lstStyle/>
          <a:p>
            <a:fld id="{3CA2A94E-F6B2-0C4A-821E-DE9C3387AF64}" type="datetimeFigureOut">
              <a:rPr lang="en-GB" smtClean="0"/>
              <a:t>24/03/2019</a:t>
            </a:fld>
            <a:endParaRPr lang="en-GB"/>
          </a:p>
        </p:txBody>
      </p:sp>
      <p:sp>
        <p:nvSpPr>
          <p:cNvPr id="5" name="Footer Placeholder 4">
            <a:extLst>
              <a:ext uri="{FF2B5EF4-FFF2-40B4-BE49-F238E27FC236}">
                <a16:creationId xmlns:a16="http://schemas.microsoft.com/office/drawing/2014/main" id="{9CC2D03A-5B68-7740-AEF4-E0B1198D90D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FAAF08A-D38A-CA40-80A2-7F763A49A827}"/>
              </a:ext>
            </a:extLst>
          </p:cNvPr>
          <p:cNvSpPr>
            <a:spLocks noGrp="1"/>
          </p:cNvSpPr>
          <p:nvPr>
            <p:ph type="sldNum" sz="quarter" idx="12"/>
          </p:nvPr>
        </p:nvSpPr>
        <p:spPr/>
        <p:txBody>
          <a:bodyPr/>
          <a:lstStyle/>
          <a:p>
            <a:fld id="{B7E76FCB-D131-BB4D-BFC3-3BB7B5D8DD11}" type="slidenum">
              <a:rPr lang="en-GB" smtClean="0"/>
              <a:t>‹#›</a:t>
            </a:fld>
            <a:endParaRPr lang="en-GB"/>
          </a:p>
        </p:txBody>
      </p:sp>
    </p:spTree>
    <p:extLst>
      <p:ext uri="{BB962C8B-B14F-4D97-AF65-F5344CB8AC3E}">
        <p14:creationId xmlns:p14="http://schemas.microsoft.com/office/powerpoint/2010/main" val="26121841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59DDE-2422-6B47-99C5-6C6BD04BF68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2BD26A3-C09F-5C44-B2FB-8E27535ECC5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F2C353F-0586-8748-8A46-200EDD1EE58C}"/>
              </a:ext>
            </a:extLst>
          </p:cNvPr>
          <p:cNvSpPr>
            <a:spLocks noGrp="1"/>
          </p:cNvSpPr>
          <p:nvPr>
            <p:ph type="dt" sz="half" idx="10"/>
          </p:nvPr>
        </p:nvSpPr>
        <p:spPr/>
        <p:txBody>
          <a:bodyPr/>
          <a:lstStyle/>
          <a:p>
            <a:fld id="{3CA2A94E-F6B2-0C4A-821E-DE9C3387AF64}" type="datetimeFigureOut">
              <a:rPr lang="en-GB" smtClean="0"/>
              <a:t>24/03/2019</a:t>
            </a:fld>
            <a:endParaRPr lang="en-GB"/>
          </a:p>
        </p:txBody>
      </p:sp>
      <p:sp>
        <p:nvSpPr>
          <p:cNvPr id="5" name="Footer Placeholder 4">
            <a:extLst>
              <a:ext uri="{FF2B5EF4-FFF2-40B4-BE49-F238E27FC236}">
                <a16:creationId xmlns:a16="http://schemas.microsoft.com/office/drawing/2014/main" id="{2885F427-EFF6-2948-956C-4D7B9DC05C9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05E2142-EF6E-FD4A-ADBD-FE050F461797}"/>
              </a:ext>
            </a:extLst>
          </p:cNvPr>
          <p:cNvSpPr>
            <a:spLocks noGrp="1"/>
          </p:cNvSpPr>
          <p:nvPr>
            <p:ph type="sldNum" sz="quarter" idx="12"/>
          </p:nvPr>
        </p:nvSpPr>
        <p:spPr/>
        <p:txBody>
          <a:bodyPr/>
          <a:lstStyle/>
          <a:p>
            <a:fld id="{B7E76FCB-D131-BB4D-BFC3-3BB7B5D8DD11}" type="slidenum">
              <a:rPr lang="en-GB" smtClean="0"/>
              <a:t>‹#›</a:t>
            </a:fld>
            <a:endParaRPr lang="en-GB"/>
          </a:p>
        </p:txBody>
      </p:sp>
    </p:spTree>
    <p:extLst>
      <p:ext uri="{BB962C8B-B14F-4D97-AF65-F5344CB8AC3E}">
        <p14:creationId xmlns:p14="http://schemas.microsoft.com/office/powerpoint/2010/main" val="20727605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ECC22-07E8-C444-8B79-0BEE59E3758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7EA26FA-A3A2-A241-991D-310F25195AD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321E229-9A2A-9D4B-89DD-42844EB6FC5B}"/>
              </a:ext>
            </a:extLst>
          </p:cNvPr>
          <p:cNvSpPr>
            <a:spLocks noGrp="1"/>
          </p:cNvSpPr>
          <p:nvPr>
            <p:ph type="dt" sz="half" idx="10"/>
          </p:nvPr>
        </p:nvSpPr>
        <p:spPr/>
        <p:txBody>
          <a:bodyPr/>
          <a:lstStyle/>
          <a:p>
            <a:fld id="{3CA2A94E-F6B2-0C4A-821E-DE9C3387AF64}" type="datetimeFigureOut">
              <a:rPr lang="en-GB" smtClean="0"/>
              <a:t>24/03/2019</a:t>
            </a:fld>
            <a:endParaRPr lang="en-GB"/>
          </a:p>
        </p:txBody>
      </p:sp>
      <p:sp>
        <p:nvSpPr>
          <p:cNvPr id="5" name="Footer Placeholder 4">
            <a:extLst>
              <a:ext uri="{FF2B5EF4-FFF2-40B4-BE49-F238E27FC236}">
                <a16:creationId xmlns:a16="http://schemas.microsoft.com/office/drawing/2014/main" id="{3420BC81-C02D-5440-A0BB-BCA3BE61D3F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7C77DD9-A0E1-5641-8B78-9BF8993A995D}"/>
              </a:ext>
            </a:extLst>
          </p:cNvPr>
          <p:cNvSpPr>
            <a:spLocks noGrp="1"/>
          </p:cNvSpPr>
          <p:nvPr>
            <p:ph type="sldNum" sz="quarter" idx="12"/>
          </p:nvPr>
        </p:nvSpPr>
        <p:spPr/>
        <p:txBody>
          <a:bodyPr/>
          <a:lstStyle/>
          <a:p>
            <a:fld id="{B7E76FCB-D131-BB4D-BFC3-3BB7B5D8DD11}" type="slidenum">
              <a:rPr lang="en-GB" smtClean="0"/>
              <a:t>‹#›</a:t>
            </a:fld>
            <a:endParaRPr lang="en-GB"/>
          </a:p>
        </p:txBody>
      </p:sp>
    </p:spTree>
    <p:extLst>
      <p:ext uri="{BB962C8B-B14F-4D97-AF65-F5344CB8AC3E}">
        <p14:creationId xmlns:p14="http://schemas.microsoft.com/office/powerpoint/2010/main" val="19194022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FA6401-0198-7A45-B540-6E8F8B7E440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1BCC8C7-DCF6-6F42-9E52-12A0C6167AC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6B262D3C-2C9D-C142-B603-916E82D3B7D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FBDE962E-0ABD-6541-A371-CC7ED4A93125}"/>
              </a:ext>
            </a:extLst>
          </p:cNvPr>
          <p:cNvSpPr>
            <a:spLocks noGrp="1"/>
          </p:cNvSpPr>
          <p:nvPr>
            <p:ph type="dt" sz="half" idx="10"/>
          </p:nvPr>
        </p:nvSpPr>
        <p:spPr/>
        <p:txBody>
          <a:bodyPr/>
          <a:lstStyle/>
          <a:p>
            <a:fld id="{3CA2A94E-F6B2-0C4A-821E-DE9C3387AF64}" type="datetimeFigureOut">
              <a:rPr lang="en-GB" smtClean="0"/>
              <a:t>24/03/2019</a:t>
            </a:fld>
            <a:endParaRPr lang="en-GB"/>
          </a:p>
        </p:txBody>
      </p:sp>
      <p:sp>
        <p:nvSpPr>
          <p:cNvPr id="6" name="Footer Placeholder 5">
            <a:extLst>
              <a:ext uri="{FF2B5EF4-FFF2-40B4-BE49-F238E27FC236}">
                <a16:creationId xmlns:a16="http://schemas.microsoft.com/office/drawing/2014/main" id="{02CC1E4D-8F13-7D49-ADB3-700BC9EE089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5A392B7-61BD-9B4F-9934-5159D3A992E6}"/>
              </a:ext>
            </a:extLst>
          </p:cNvPr>
          <p:cNvSpPr>
            <a:spLocks noGrp="1"/>
          </p:cNvSpPr>
          <p:nvPr>
            <p:ph type="sldNum" sz="quarter" idx="12"/>
          </p:nvPr>
        </p:nvSpPr>
        <p:spPr/>
        <p:txBody>
          <a:bodyPr/>
          <a:lstStyle/>
          <a:p>
            <a:fld id="{B7E76FCB-D131-BB4D-BFC3-3BB7B5D8DD11}" type="slidenum">
              <a:rPr lang="en-GB" smtClean="0"/>
              <a:t>‹#›</a:t>
            </a:fld>
            <a:endParaRPr lang="en-GB"/>
          </a:p>
        </p:txBody>
      </p:sp>
    </p:spTree>
    <p:extLst>
      <p:ext uri="{BB962C8B-B14F-4D97-AF65-F5344CB8AC3E}">
        <p14:creationId xmlns:p14="http://schemas.microsoft.com/office/powerpoint/2010/main" val="24973767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2D862-24E9-294A-8015-867568610D47}"/>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A3E540B-AE77-4E4E-A510-5EBA35D925D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F3F690D-A95D-2A4A-BB38-4356A53A432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AA5D8D30-7E71-9740-BA4F-2A036C4A791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C8CFFD1-14BF-F24A-B322-C480B649705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0282F1A0-5A2B-FC45-BF3B-B72CFF1B946F}"/>
              </a:ext>
            </a:extLst>
          </p:cNvPr>
          <p:cNvSpPr>
            <a:spLocks noGrp="1"/>
          </p:cNvSpPr>
          <p:nvPr>
            <p:ph type="dt" sz="half" idx="10"/>
          </p:nvPr>
        </p:nvSpPr>
        <p:spPr/>
        <p:txBody>
          <a:bodyPr/>
          <a:lstStyle/>
          <a:p>
            <a:fld id="{3CA2A94E-F6B2-0C4A-821E-DE9C3387AF64}" type="datetimeFigureOut">
              <a:rPr lang="en-GB" smtClean="0"/>
              <a:t>24/03/2019</a:t>
            </a:fld>
            <a:endParaRPr lang="en-GB"/>
          </a:p>
        </p:txBody>
      </p:sp>
      <p:sp>
        <p:nvSpPr>
          <p:cNvPr id="8" name="Footer Placeholder 7">
            <a:extLst>
              <a:ext uri="{FF2B5EF4-FFF2-40B4-BE49-F238E27FC236}">
                <a16:creationId xmlns:a16="http://schemas.microsoft.com/office/drawing/2014/main" id="{42B8685D-FC5F-4D43-BFC6-5CC26EFDAFD9}"/>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050CFC15-6206-5144-93FD-8727432DD48D}"/>
              </a:ext>
            </a:extLst>
          </p:cNvPr>
          <p:cNvSpPr>
            <a:spLocks noGrp="1"/>
          </p:cNvSpPr>
          <p:nvPr>
            <p:ph type="sldNum" sz="quarter" idx="12"/>
          </p:nvPr>
        </p:nvSpPr>
        <p:spPr/>
        <p:txBody>
          <a:bodyPr/>
          <a:lstStyle/>
          <a:p>
            <a:fld id="{B7E76FCB-D131-BB4D-BFC3-3BB7B5D8DD11}" type="slidenum">
              <a:rPr lang="en-GB" smtClean="0"/>
              <a:t>‹#›</a:t>
            </a:fld>
            <a:endParaRPr lang="en-GB"/>
          </a:p>
        </p:txBody>
      </p:sp>
    </p:spTree>
    <p:extLst>
      <p:ext uri="{BB962C8B-B14F-4D97-AF65-F5344CB8AC3E}">
        <p14:creationId xmlns:p14="http://schemas.microsoft.com/office/powerpoint/2010/main" val="2477173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DE99F-0030-9C49-9EE2-39166283EB0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3F993B67-1452-4D4B-BFED-88F603C25239}"/>
              </a:ext>
            </a:extLst>
          </p:cNvPr>
          <p:cNvSpPr>
            <a:spLocks noGrp="1"/>
          </p:cNvSpPr>
          <p:nvPr>
            <p:ph type="dt" sz="half" idx="10"/>
          </p:nvPr>
        </p:nvSpPr>
        <p:spPr/>
        <p:txBody>
          <a:bodyPr/>
          <a:lstStyle/>
          <a:p>
            <a:fld id="{3CA2A94E-F6B2-0C4A-821E-DE9C3387AF64}" type="datetimeFigureOut">
              <a:rPr lang="en-GB" smtClean="0"/>
              <a:t>24/03/2019</a:t>
            </a:fld>
            <a:endParaRPr lang="en-GB"/>
          </a:p>
        </p:txBody>
      </p:sp>
      <p:sp>
        <p:nvSpPr>
          <p:cNvPr id="4" name="Footer Placeholder 3">
            <a:extLst>
              <a:ext uri="{FF2B5EF4-FFF2-40B4-BE49-F238E27FC236}">
                <a16:creationId xmlns:a16="http://schemas.microsoft.com/office/drawing/2014/main" id="{2CDA3068-2108-3B45-B449-2CEC8823EAB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B8408D4D-6CB4-F244-B715-9F75BBB8319B}"/>
              </a:ext>
            </a:extLst>
          </p:cNvPr>
          <p:cNvSpPr>
            <a:spLocks noGrp="1"/>
          </p:cNvSpPr>
          <p:nvPr>
            <p:ph type="sldNum" sz="quarter" idx="12"/>
          </p:nvPr>
        </p:nvSpPr>
        <p:spPr/>
        <p:txBody>
          <a:bodyPr/>
          <a:lstStyle/>
          <a:p>
            <a:fld id="{B7E76FCB-D131-BB4D-BFC3-3BB7B5D8DD11}" type="slidenum">
              <a:rPr lang="en-GB" smtClean="0"/>
              <a:t>‹#›</a:t>
            </a:fld>
            <a:endParaRPr lang="en-GB"/>
          </a:p>
        </p:txBody>
      </p:sp>
    </p:spTree>
    <p:extLst>
      <p:ext uri="{BB962C8B-B14F-4D97-AF65-F5344CB8AC3E}">
        <p14:creationId xmlns:p14="http://schemas.microsoft.com/office/powerpoint/2010/main" val="9789876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BE3AC1E-8EE7-3648-AAB3-26E77E02480F}"/>
              </a:ext>
            </a:extLst>
          </p:cNvPr>
          <p:cNvSpPr>
            <a:spLocks noGrp="1"/>
          </p:cNvSpPr>
          <p:nvPr>
            <p:ph type="dt" sz="half" idx="10"/>
          </p:nvPr>
        </p:nvSpPr>
        <p:spPr/>
        <p:txBody>
          <a:bodyPr/>
          <a:lstStyle/>
          <a:p>
            <a:fld id="{3CA2A94E-F6B2-0C4A-821E-DE9C3387AF64}" type="datetimeFigureOut">
              <a:rPr lang="en-GB" smtClean="0"/>
              <a:t>24/03/2019</a:t>
            </a:fld>
            <a:endParaRPr lang="en-GB"/>
          </a:p>
        </p:txBody>
      </p:sp>
      <p:sp>
        <p:nvSpPr>
          <p:cNvPr id="3" name="Footer Placeholder 2">
            <a:extLst>
              <a:ext uri="{FF2B5EF4-FFF2-40B4-BE49-F238E27FC236}">
                <a16:creationId xmlns:a16="http://schemas.microsoft.com/office/drawing/2014/main" id="{4289736C-A5BE-0B46-8825-405A38F3FB57}"/>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CB1A76EC-D9B8-1F40-94B1-FC880E9897C3}"/>
              </a:ext>
            </a:extLst>
          </p:cNvPr>
          <p:cNvSpPr>
            <a:spLocks noGrp="1"/>
          </p:cNvSpPr>
          <p:nvPr>
            <p:ph type="sldNum" sz="quarter" idx="12"/>
          </p:nvPr>
        </p:nvSpPr>
        <p:spPr/>
        <p:txBody>
          <a:bodyPr/>
          <a:lstStyle/>
          <a:p>
            <a:fld id="{B7E76FCB-D131-BB4D-BFC3-3BB7B5D8DD11}" type="slidenum">
              <a:rPr lang="en-GB" smtClean="0"/>
              <a:t>‹#›</a:t>
            </a:fld>
            <a:endParaRPr lang="en-GB"/>
          </a:p>
        </p:txBody>
      </p:sp>
    </p:spTree>
    <p:extLst>
      <p:ext uri="{BB962C8B-B14F-4D97-AF65-F5344CB8AC3E}">
        <p14:creationId xmlns:p14="http://schemas.microsoft.com/office/powerpoint/2010/main" val="5878647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A5AD3F-03F5-8F48-8F78-122B8EE8BB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9B3ECC94-2282-444E-9E37-87EAA80CC88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63BFF5C9-61C8-7B48-8859-0FE0400C6A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075E0AB-D60C-7249-AD01-89ADAC967822}"/>
              </a:ext>
            </a:extLst>
          </p:cNvPr>
          <p:cNvSpPr>
            <a:spLocks noGrp="1"/>
          </p:cNvSpPr>
          <p:nvPr>
            <p:ph type="dt" sz="half" idx="10"/>
          </p:nvPr>
        </p:nvSpPr>
        <p:spPr/>
        <p:txBody>
          <a:bodyPr/>
          <a:lstStyle/>
          <a:p>
            <a:fld id="{3CA2A94E-F6B2-0C4A-821E-DE9C3387AF64}" type="datetimeFigureOut">
              <a:rPr lang="en-GB" smtClean="0"/>
              <a:t>24/03/2019</a:t>
            </a:fld>
            <a:endParaRPr lang="en-GB"/>
          </a:p>
        </p:txBody>
      </p:sp>
      <p:sp>
        <p:nvSpPr>
          <p:cNvPr id="6" name="Footer Placeholder 5">
            <a:extLst>
              <a:ext uri="{FF2B5EF4-FFF2-40B4-BE49-F238E27FC236}">
                <a16:creationId xmlns:a16="http://schemas.microsoft.com/office/drawing/2014/main" id="{214B9D1A-966F-BD4B-AD5D-1C53C667C72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79E2E16-907F-9A4C-B1CA-EAA640DABF71}"/>
              </a:ext>
            </a:extLst>
          </p:cNvPr>
          <p:cNvSpPr>
            <a:spLocks noGrp="1"/>
          </p:cNvSpPr>
          <p:nvPr>
            <p:ph type="sldNum" sz="quarter" idx="12"/>
          </p:nvPr>
        </p:nvSpPr>
        <p:spPr/>
        <p:txBody>
          <a:bodyPr/>
          <a:lstStyle/>
          <a:p>
            <a:fld id="{B7E76FCB-D131-BB4D-BFC3-3BB7B5D8DD11}" type="slidenum">
              <a:rPr lang="en-GB" smtClean="0"/>
              <a:t>‹#›</a:t>
            </a:fld>
            <a:endParaRPr lang="en-GB"/>
          </a:p>
        </p:txBody>
      </p:sp>
    </p:spTree>
    <p:extLst>
      <p:ext uri="{BB962C8B-B14F-4D97-AF65-F5344CB8AC3E}">
        <p14:creationId xmlns:p14="http://schemas.microsoft.com/office/powerpoint/2010/main" val="15313255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3A034-78A5-8047-8072-D8398FF7123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3BD97FE8-8921-4349-9EDA-C65739A8FD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502B1F59-651D-CF4A-868F-972CEB8332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5D8AAB9-6A49-5F4B-AEE8-91E3159E4FD7}"/>
              </a:ext>
            </a:extLst>
          </p:cNvPr>
          <p:cNvSpPr>
            <a:spLocks noGrp="1"/>
          </p:cNvSpPr>
          <p:nvPr>
            <p:ph type="dt" sz="half" idx="10"/>
          </p:nvPr>
        </p:nvSpPr>
        <p:spPr/>
        <p:txBody>
          <a:bodyPr/>
          <a:lstStyle/>
          <a:p>
            <a:fld id="{3CA2A94E-F6B2-0C4A-821E-DE9C3387AF64}" type="datetimeFigureOut">
              <a:rPr lang="en-GB" smtClean="0"/>
              <a:t>24/03/2019</a:t>
            </a:fld>
            <a:endParaRPr lang="en-GB"/>
          </a:p>
        </p:txBody>
      </p:sp>
      <p:sp>
        <p:nvSpPr>
          <p:cNvPr id="6" name="Footer Placeholder 5">
            <a:extLst>
              <a:ext uri="{FF2B5EF4-FFF2-40B4-BE49-F238E27FC236}">
                <a16:creationId xmlns:a16="http://schemas.microsoft.com/office/drawing/2014/main" id="{711503E6-D026-0F48-8D1C-38A637C5223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6AE8706-46EC-394D-9D9C-0C4A4993C3EF}"/>
              </a:ext>
            </a:extLst>
          </p:cNvPr>
          <p:cNvSpPr>
            <a:spLocks noGrp="1"/>
          </p:cNvSpPr>
          <p:nvPr>
            <p:ph type="sldNum" sz="quarter" idx="12"/>
          </p:nvPr>
        </p:nvSpPr>
        <p:spPr/>
        <p:txBody>
          <a:bodyPr/>
          <a:lstStyle/>
          <a:p>
            <a:fld id="{B7E76FCB-D131-BB4D-BFC3-3BB7B5D8DD11}" type="slidenum">
              <a:rPr lang="en-GB" smtClean="0"/>
              <a:t>‹#›</a:t>
            </a:fld>
            <a:endParaRPr lang="en-GB"/>
          </a:p>
        </p:txBody>
      </p:sp>
    </p:spTree>
    <p:extLst>
      <p:ext uri="{BB962C8B-B14F-4D97-AF65-F5344CB8AC3E}">
        <p14:creationId xmlns:p14="http://schemas.microsoft.com/office/powerpoint/2010/main" val="34155557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102570F-6E16-2747-A370-1BA947684D3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47EAD9D4-B79A-3C43-B1ED-273AC0D3D6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A5DAF43-53C4-C647-A88F-92BD0BF3D78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A2A94E-F6B2-0C4A-821E-DE9C3387AF64}" type="datetimeFigureOut">
              <a:rPr lang="en-GB" smtClean="0"/>
              <a:t>24/03/2019</a:t>
            </a:fld>
            <a:endParaRPr lang="en-GB"/>
          </a:p>
        </p:txBody>
      </p:sp>
      <p:sp>
        <p:nvSpPr>
          <p:cNvPr id="5" name="Footer Placeholder 4">
            <a:extLst>
              <a:ext uri="{FF2B5EF4-FFF2-40B4-BE49-F238E27FC236}">
                <a16:creationId xmlns:a16="http://schemas.microsoft.com/office/drawing/2014/main" id="{9376E320-1AFD-7A4C-BD87-F3EF9ECEC34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29ABCC61-B301-0B49-B43D-B14973DAD82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E76FCB-D131-BB4D-BFC3-3BB7B5D8DD11}" type="slidenum">
              <a:rPr lang="en-GB" smtClean="0"/>
              <a:t>‹#›</a:t>
            </a:fld>
            <a:endParaRPr lang="en-GB"/>
          </a:p>
        </p:txBody>
      </p:sp>
    </p:spTree>
    <p:extLst>
      <p:ext uri="{BB962C8B-B14F-4D97-AF65-F5344CB8AC3E}">
        <p14:creationId xmlns:p14="http://schemas.microsoft.com/office/powerpoint/2010/main" val="31002928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5.tiff"/><Relationship Id="rId4" Type="http://schemas.openxmlformats.org/officeDocument/2006/relationships/image" Target="../media/image4.tif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0C5702E-40F7-B049-9498-D219F6622249}"/>
              </a:ext>
            </a:extLst>
          </p:cNvPr>
          <p:cNvPicPr>
            <a:picLocks noChangeAspect="1"/>
          </p:cNvPicPr>
          <p:nvPr/>
        </p:nvPicPr>
        <p:blipFill>
          <a:blip r:embed="rId3"/>
          <a:stretch>
            <a:fillRect/>
          </a:stretch>
        </p:blipFill>
        <p:spPr>
          <a:xfrm rot="10800000">
            <a:off x="0" y="0"/>
            <a:ext cx="12192000" cy="6858000"/>
          </a:xfrm>
          <a:prstGeom prst="rect">
            <a:avLst/>
          </a:prstGeom>
        </p:spPr>
      </p:pic>
      <p:sp>
        <p:nvSpPr>
          <p:cNvPr id="6" name="TextBox 5">
            <a:extLst>
              <a:ext uri="{FF2B5EF4-FFF2-40B4-BE49-F238E27FC236}">
                <a16:creationId xmlns:a16="http://schemas.microsoft.com/office/drawing/2014/main" id="{9F594734-1FE0-C946-B15B-96CD9AD1C17F}"/>
              </a:ext>
            </a:extLst>
          </p:cNvPr>
          <p:cNvSpPr txBox="1"/>
          <p:nvPr/>
        </p:nvSpPr>
        <p:spPr>
          <a:xfrm>
            <a:off x="3374571" y="3429000"/>
            <a:ext cx="7010400" cy="1107996"/>
          </a:xfrm>
          <a:prstGeom prst="rect">
            <a:avLst/>
          </a:prstGeom>
          <a:noFill/>
        </p:spPr>
        <p:txBody>
          <a:bodyPr wrap="square" rtlCol="0">
            <a:spAutoFit/>
          </a:bodyPr>
          <a:lstStyle/>
          <a:p>
            <a:r>
              <a:rPr lang="en-GB" sz="6600" b="1" dirty="0">
                <a:solidFill>
                  <a:schemeClr val="bg1"/>
                </a:solidFill>
              </a:rPr>
              <a:t>EVENTO MANIA</a:t>
            </a:r>
          </a:p>
        </p:txBody>
      </p:sp>
      <p:sp>
        <p:nvSpPr>
          <p:cNvPr id="7" name="TextBox 6">
            <a:extLst>
              <a:ext uri="{FF2B5EF4-FFF2-40B4-BE49-F238E27FC236}">
                <a16:creationId xmlns:a16="http://schemas.microsoft.com/office/drawing/2014/main" id="{3D20FE88-5E67-2641-82A4-0D5417864F83}"/>
              </a:ext>
            </a:extLst>
          </p:cNvPr>
          <p:cNvSpPr txBox="1"/>
          <p:nvPr/>
        </p:nvSpPr>
        <p:spPr>
          <a:xfrm>
            <a:off x="239486" y="217714"/>
            <a:ext cx="11800114" cy="400110"/>
          </a:xfrm>
          <a:prstGeom prst="rect">
            <a:avLst/>
          </a:prstGeom>
          <a:noFill/>
        </p:spPr>
        <p:txBody>
          <a:bodyPr wrap="square" rtlCol="0">
            <a:spAutoFit/>
          </a:bodyPr>
          <a:lstStyle/>
          <a:p>
            <a:r>
              <a:rPr lang="en-GB" sz="2000" b="1" dirty="0">
                <a:solidFill>
                  <a:schemeClr val="bg1"/>
                </a:solidFill>
              </a:rPr>
              <a:t>HOME                 EVENTS                 GALLERY                 BUY               ABOUT US               CONTACT US                LOG IN  </a:t>
            </a:r>
          </a:p>
        </p:txBody>
      </p:sp>
    </p:spTree>
    <p:extLst>
      <p:ext uri="{BB962C8B-B14F-4D97-AF65-F5344CB8AC3E}">
        <p14:creationId xmlns:p14="http://schemas.microsoft.com/office/powerpoint/2010/main" val="3499773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18E4322-AF84-C543-898C-33C80E8B364B}"/>
              </a:ext>
            </a:extLst>
          </p:cNvPr>
          <p:cNvPicPr>
            <a:picLocks noChangeAspect="1"/>
          </p:cNvPicPr>
          <p:nvPr/>
        </p:nvPicPr>
        <p:blipFill>
          <a:blip r:embed="rId3"/>
          <a:stretch>
            <a:fillRect/>
          </a:stretch>
        </p:blipFill>
        <p:spPr>
          <a:xfrm>
            <a:off x="-3" y="0"/>
            <a:ext cx="12192001" cy="7227332"/>
          </a:xfrm>
          <a:prstGeom prst="rect">
            <a:avLst/>
          </a:prstGeom>
        </p:spPr>
      </p:pic>
      <p:sp>
        <p:nvSpPr>
          <p:cNvPr id="9" name="TextBox 8">
            <a:extLst>
              <a:ext uri="{FF2B5EF4-FFF2-40B4-BE49-F238E27FC236}">
                <a16:creationId xmlns:a16="http://schemas.microsoft.com/office/drawing/2014/main" id="{F71FD1A6-8B5B-2248-BE1F-63AED789CC21}"/>
              </a:ext>
            </a:extLst>
          </p:cNvPr>
          <p:cNvSpPr txBox="1"/>
          <p:nvPr/>
        </p:nvSpPr>
        <p:spPr>
          <a:xfrm>
            <a:off x="0" y="2349895"/>
            <a:ext cx="12192001" cy="769441"/>
          </a:xfrm>
          <a:prstGeom prst="rect">
            <a:avLst/>
          </a:prstGeom>
          <a:noFill/>
        </p:spPr>
        <p:txBody>
          <a:bodyPr wrap="square" rtlCol="0">
            <a:spAutoFit/>
          </a:bodyPr>
          <a:lstStyle/>
          <a:p>
            <a:pPr algn="ctr"/>
            <a:r>
              <a:rPr lang="en-GB" sz="4400" dirty="0">
                <a:solidFill>
                  <a:schemeClr val="bg1"/>
                </a:solidFill>
              </a:rPr>
              <a:t>Simplicity in finding events in St Andrews</a:t>
            </a:r>
          </a:p>
        </p:txBody>
      </p:sp>
      <p:sp>
        <p:nvSpPr>
          <p:cNvPr id="10" name="TextBox 9">
            <a:extLst>
              <a:ext uri="{FF2B5EF4-FFF2-40B4-BE49-F238E27FC236}">
                <a16:creationId xmlns:a16="http://schemas.microsoft.com/office/drawing/2014/main" id="{5055F086-1354-1B44-9A7C-05E50B07C92E}"/>
              </a:ext>
            </a:extLst>
          </p:cNvPr>
          <p:cNvSpPr txBox="1"/>
          <p:nvPr/>
        </p:nvSpPr>
        <p:spPr>
          <a:xfrm>
            <a:off x="-2" y="3738664"/>
            <a:ext cx="12192001" cy="369332"/>
          </a:xfrm>
          <a:prstGeom prst="rect">
            <a:avLst/>
          </a:prstGeom>
          <a:noFill/>
        </p:spPr>
        <p:txBody>
          <a:bodyPr wrap="square" rtlCol="0">
            <a:spAutoFit/>
          </a:bodyPr>
          <a:lstStyle/>
          <a:p>
            <a:pPr algn="ctr"/>
            <a:r>
              <a:rPr lang="en-GB" dirty="0">
                <a:solidFill>
                  <a:schemeClr val="bg1"/>
                </a:solidFill>
              </a:rPr>
              <a:t> THIS WEEK                           THIS MONTH                        </a:t>
            </a:r>
            <a:r>
              <a:rPr lang="en-GB" dirty="0">
                <a:solidFill>
                  <a:srgbClr val="FF2F92"/>
                </a:solidFill>
              </a:rPr>
              <a:t>FUTURE EVENTS</a:t>
            </a:r>
          </a:p>
        </p:txBody>
      </p:sp>
    </p:spTree>
    <p:extLst>
      <p:ext uri="{BB962C8B-B14F-4D97-AF65-F5344CB8AC3E}">
        <p14:creationId xmlns:p14="http://schemas.microsoft.com/office/powerpoint/2010/main" val="27375974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47308-A441-7E44-8618-87A12AE5005B}"/>
              </a:ext>
            </a:extLst>
          </p:cNvPr>
          <p:cNvSpPr>
            <a:spLocks noGrp="1"/>
          </p:cNvSpPr>
          <p:nvPr>
            <p:ph type="title"/>
          </p:nvPr>
        </p:nvSpPr>
        <p:spPr>
          <a:xfrm>
            <a:off x="838200" y="51549"/>
            <a:ext cx="10515600" cy="1325563"/>
          </a:xfrm>
        </p:spPr>
        <p:txBody>
          <a:bodyPr/>
          <a:lstStyle/>
          <a:p>
            <a:pPr algn="ctr"/>
            <a:r>
              <a:rPr lang="en-GB" b="1" dirty="0">
                <a:solidFill>
                  <a:srgbClr val="011893"/>
                </a:solidFill>
              </a:rPr>
              <a:t>EVENTS – FUTURE EVENTS</a:t>
            </a:r>
          </a:p>
        </p:txBody>
      </p:sp>
      <p:sp>
        <p:nvSpPr>
          <p:cNvPr id="3" name="Rectangle 2">
            <a:extLst>
              <a:ext uri="{FF2B5EF4-FFF2-40B4-BE49-F238E27FC236}">
                <a16:creationId xmlns:a16="http://schemas.microsoft.com/office/drawing/2014/main" id="{287F60AC-AB6F-8A42-BF68-19AEC3A35A91}"/>
              </a:ext>
            </a:extLst>
          </p:cNvPr>
          <p:cNvSpPr/>
          <p:nvPr/>
        </p:nvSpPr>
        <p:spPr>
          <a:xfrm>
            <a:off x="4599930" y="1644578"/>
            <a:ext cx="2776871" cy="1561176"/>
          </a:xfrm>
          <a:prstGeom prst="rect">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sp>
        <p:nvSpPr>
          <p:cNvPr id="4" name="TextBox 3">
            <a:extLst>
              <a:ext uri="{FF2B5EF4-FFF2-40B4-BE49-F238E27FC236}">
                <a16:creationId xmlns:a16="http://schemas.microsoft.com/office/drawing/2014/main" id="{2CFBAAA1-104F-8748-A59A-1BEA59A42BAF}"/>
              </a:ext>
            </a:extLst>
          </p:cNvPr>
          <p:cNvSpPr txBox="1"/>
          <p:nvPr/>
        </p:nvSpPr>
        <p:spPr>
          <a:xfrm>
            <a:off x="4707565" y="1644578"/>
            <a:ext cx="2776870" cy="646331"/>
          </a:xfrm>
          <a:prstGeom prst="rect">
            <a:avLst/>
          </a:prstGeom>
          <a:noFill/>
        </p:spPr>
        <p:txBody>
          <a:bodyPr wrap="square" rtlCol="0">
            <a:spAutoFit/>
          </a:bodyPr>
          <a:lstStyle/>
          <a:p>
            <a:r>
              <a:rPr lang="en-GB" dirty="0">
                <a:solidFill>
                  <a:srgbClr val="FF2F92"/>
                </a:solidFill>
              </a:rPr>
              <a:t>03.05.2019</a:t>
            </a:r>
          </a:p>
          <a:p>
            <a:r>
              <a:rPr lang="en-GB" dirty="0">
                <a:solidFill>
                  <a:srgbClr val="011893"/>
                </a:solidFill>
              </a:rPr>
              <a:t>CS Ball</a:t>
            </a:r>
          </a:p>
        </p:txBody>
      </p:sp>
      <p:sp>
        <p:nvSpPr>
          <p:cNvPr id="9" name="Oval 8">
            <a:extLst>
              <a:ext uri="{FF2B5EF4-FFF2-40B4-BE49-F238E27FC236}">
                <a16:creationId xmlns:a16="http://schemas.microsoft.com/office/drawing/2014/main" id="{6736BC4C-D3D1-5042-A1EC-7BF7A2FC6743}"/>
              </a:ext>
            </a:extLst>
          </p:cNvPr>
          <p:cNvSpPr/>
          <p:nvPr/>
        </p:nvSpPr>
        <p:spPr>
          <a:xfrm>
            <a:off x="5646330" y="2719314"/>
            <a:ext cx="899339" cy="972879"/>
          </a:xfrm>
          <a:prstGeom prst="ellipse">
            <a:avLst/>
          </a:prstGeom>
          <a:solidFill>
            <a:srgbClr val="01189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5" name="Straight Connector 14">
            <a:extLst>
              <a:ext uri="{FF2B5EF4-FFF2-40B4-BE49-F238E27FC236}">
                <a16:creationId xmlns:a16="http://schemas.microsoft.com/office/drawing/2014/main" id="{F117C598-A7F4-424A-AEB5-764D841E52A0}"/>
              </a:ext>
            </a:extLst>
          </p:cNvPr>
          <p:cNvCxnSpPr>
            <a:cxnSpLocks/>
          </p:cNvCxnSpPr>
          <p:nvPr/>
        </p:nvCxnSpPr>
        <p:spPr>
          <a:xfrm>
            <a:off x="6151633" y="2894527"/>
            <a:ext cx="1" cy="62245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08ACCFC-A0A4-4C46-B335-5D54A090F332}"/>
              </a:ext>
            </a:extLst>
          </p:cNvPr>
          <p:cNvCxnSpPr>
            <a:cxnSpLocks/>
          </p:cNvCxnSpPr>
          <p:nvPr/>
        </p:nvCxnSpPr>
        <p:spPr>
          <a:xfrm>
            <a:off x="5872308" y="3205753"/>
            <a:ext cx="558653"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89489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6CC8A14-C47F-FD40-AEA1-F871BC1FEC2B}"/>
              </a:ext>
            </a:extLst>
          </p:cNvPr>
          <p:cNvPicPr>
            <a:picLocks noChangeAspect="1"/>
          </p:cNvPicPr>
          <p:nvPr/>
        </p:nvPicPr>
        <p:blipFill rotWithShape="1">
          <a:blip r:embed="rId3"/>
          <a:srcRect/>
          <a:stretch/>
        </p:blipFill>
        <p:spPr>
          <a:xfrm>
            <a:off x="20" y="10"/>
            <a:ext cx="12191980" cy="6857990"/>
          </a:xfrm>
          <a:prstGeom prst="rect">
            <a:avLst/>
          </a:prstGeom>
        </p:spPr>
      </p:pic>
      <p:sp>
        <p:nvSpPr>
          <p:cNvPr id="3" name="TextBox 2">
            <a:extLst>
              <a:ext uri="{FF2B5EF4-FFF2-40B4-BE49-F238E27FC236}">
                <a16:creationId xmlns:a16="http://schemas.microsoft.com/office/drawing/2014/main" id="{8151D44E-A599-944B-B2DC-7142C6E8D9D9}"/>
              </a:ext>
            </a:extLst>
          </p:cNvPr>
          <p:cNvSpPr txBox="1"/>
          <p:nvPr/>
        </p:nvSpPr>
        <p:spPr>
          <a:xfrm>
            <a:off x="1502735" y="831748"/>
            <a:ext cx="8470605" cy="4893647"/>
          </a:xfrm>
          <a:prstGeom prst="rect">
            <a:avLst/>
          </a:prstGeom>
          <a:noFill/>
        </p:spPr>
        <p:txBody>
          <a:bodyPr wrap="square" rtlCol="0">
            <a:spAutoFit/>
          </a:bodyPr>
          <a:lstStyle/>
          <a:p>
            <a:pPr algn="ctr"/>
            <a:r>
              <a:rPr lang="en-GB" sz="2400" b="1" dirty="0">
                <a:solidFill>
                  <a:schemeClr val="bg1"/>
                </a:solidFill>
              </a:rPr>
              <a:t>CS Ball</a:t>
            </a:r>
          </a:p>
          <a:p>
            <a:endParaRPr lang="en-GB" sz="2400" b="1" dirty="0">
              <a:solidFill>
                <a:schemeClr val="bg1"/>
              </a:solidFill>
            </a:endParaRPr>
          </a:p>
          <a:p>
            <a:r>
              <a:rPr lang="en-GB" sz="2000" dirty="0">
                <a:solidFill>
                  <a:schemeClr val="bg1"/>
                </a:solidFill>
              </a:rPr>
              <a:t>Steampunk</a:t>
            </a:r>
            <a:br>
              <a:rPr lang="en-GB" sz="2000" dirty="0">
                <a:solidFill>
                  <a:schemeClr val="bg1"/>
                </a:solidFill>
              </a:rPr>
            </a:br>
            <a:r>
              <a:rPr lang="en-GB" sz="2000" dirty="0">
                <a:solidFill>
                  <a:schemeClr val="bg1"/>
                </a:solidFill>
              </a:rPr>
              <a:t>Friday 3</a:t>
            </a:r>
            <a:r>
              <a:rPr lang="en-GB" sz="2000" baseline="30000" dirty="0">
                <a:solidFill>
                  <a:schemeClr val="bg1"/>
                </a:solidFill>
              </a:rPr>
              <a:t>rd</a:t>
            </a:r>
            <a:r>
              <a:rPr lang="en-GB" sz="2000" dirty="0">
                <a:solidFill>
                  <a:schemeClr val="bg1"/>
                </a:solidFill>
              </a:rPr>
              <a:t> May</a:t>
            </a:r>
            <a:br>
              <a:rPr lang="en-GB" sz="2000" dirty="0">
                <a:solidFill>
                  <a:schemeClr val="bg1"/>
                </a:solidFill>
              </a:rPr>
            </a:br>
            <a:r>
              <a:rPr lang="en-GB" sz="2000" dirty="0">
                <a:solidFill>
                  <a:schemeClr val="bg1"/>
                </a:solidFill>
              </a:rPr>
              <a:t>6:00pm – 1:00am</a:t>
            </a:r>
            <a:br>
              <a:rPr lang="en-GB" sz="2000" dirty="0">
                <a:solidFill>
                  <a:schemeClr val="bg1"/>
                </a:solidFill>
              </a:rPr>
            </a:br>
            <a:r>
              <a:rPr lang="en-GB" sz="2000" dirty="0">
                <a:solidFill>
                  <a:schemeClr val="bg1"/>
                </a:solidFill>
              </a:rPr>
              <a:t>Best Western, 76 The Scores Hotel</a:t>
            </a:r>
          </a:p>
          <a:p>
            <a:endParaRPr lang="en-GB" sz="2000" dirty="0">
              <a:solidFill>
                <a:schemeClr val="bg1"/>
              </a:solidFill>
            </a:endParaRPr>
          </a:p>
          <a:p>
            <a:r>
              <a:rPr lang="en-GB" sz="2000" dirty="0">
                <a:solidFill>
                  <a:schemeClr val="bg1"/>
                </a:solidFill>
              </a:rPr>
              <a:t>The annual CS Ball is back for its third iteration! Set to be the biggest one yet, the ball will feature a </a:t>
            </a:r>
            <a:r>
              <a:rPr lang="en-GB" sz="2000" b="1" dirty="0">
                <a:solidFill>
                  <a:schemeClr val="bg1"/>
                </a:solidFill>
              </a:rPr>
              <a:t>Steampunk theme</a:t>
            </a:r>
            <a:r>
              <a:rPr lang="en-GB" sz="2000" dirty="0">
                <a:solidFill>
                  <a:schemeClr val="bg1"/>
                </a:solidFill>
              </a:rPr>
              <a:t>! </a:t>
            </a:r>
            <a:br>
              <a:rPr lang="en-GB" sz="2000" dirty="0">
                <a:solidFill>
                  <a:schemeClr val="bg1"/>
                </a:solidFill>
              </a:rPr>
            </a:br>
            <a:endParaRPr lang="en-GB" sz="2000" dirty="0">
              <a:solidFill>
                <a:schemeClr val="bg1"/>
              </a:solidFill>
            </a:endParaRPr>
          </a:p>
          <a:p>
            <a:r>
              <a:rPr lang="en-GB" sz="2000" dirty="0">
                <a:solidFill>
                  <a:schemeClr val="bg1"/>
                </a:solidFill>
              </a:rPr>
              <a:t>The event is open to all students and staff across the university, alumni and friends! Come join us for a night of feasting, dancing, fellowship and memories!</a:t>
            </a:r>
            <a:br>
              <a:rPr lang="en-GB" sz="2000" dirty="0">
                <a:solidFill>
                  <a:schemeClr val="bg1"/>
                </a:solidFill>
              </a:rPr>
            </a:br>
            <a:r>
              <a:rPr lang="en-GB" sz="2000" dirty="0" err="1">
                <a:solidFill>
                  <a:schemeClr val="bg1"/>
                </a:solidFill>
              </a:rPr>
              <a:t>Dresscode</a:t>
            </a:r>
            <a:r>
              <a:rPr lang="en-GB" sz="2000" dirty="0">
                <a:solidFill>
                  <a:schemeClr val="bg1"/>
                </a:solidFill>
              </a:rPr>
              <a:t>: formal; </a:t>
            </a:r>
            <a:r>
              <a:rPr lang="en-GB" sz="2000" b="1" dirty="0">
                <a:solidFill>
                  <a:schemeClr val="bg1"/>
                </a:solidFill>
              </a:rPr>
              <a:t>steampunk accessories are highly recommended.</a:t>
            </a:r>
          </a:p>
          <a:p>
            <a:endParaRPr lang="en-GB" sz="2000" dirty="0">
              <a:solidFill>
                <a:schemeClr val="bg1"/>
              </a:solidFill>
            </a:endParaRPr>
          </a:p>
          <a:p>
            <a:r>
              <a:rPr lang="en-GB" sz="2400" b="1" dirty="0">
                <a:solidFill>
                  <a:schemeClr val="bg1"/>
                </a:solidFill>
              </a:rPr>
              <a:t>SAVE I BUY</a:t>
            </a:r>
            <a:r>
              <a:rPr lang="en-GB" sz="2000" b="1" dirty="0">
                <a:solidFill>
                  <a:schemeClr val="bg1"/>
                </a:solidFill>
              </a:rPr>
              <a:t> Event</a:t>
            </a:r>
          </a:p>
        </p:txBody>
      </p:sp>
    </p:spTree>
    <p:extLst>
      <p:ext uri="{BB962C8B-B14F-4D97-AF65-F5344CB8AC3E}">
        <p14:creationId xmlns:p14="http://schemas.microsoft.com/office/powerpoint/2010/main" val="11837808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28BF0D7-1E33-634D-AB13-3C398395F709}"/>
              </a:ext>
            </a:extLst>
          </p:cNvPr>
          <p:cNvPicPr>
            <a:picLocks noChangeAspect="1"/>
          </p:cNvPicPr>
          <p:nvPr/>
        </p:nvPicPr>
        <p:blipFill>
          <a:blip r:embed="rId3"/>
          <a:stretch>
            <a:fillRect/>
          </a:stretch>
        </p:blipFill>
        <p:spPr>
          <a:xfrm>
            <a:off x="4537454" y="2485665"/>
            <a:ext cx="2242970" cy="1892751"/>
          </a:xfrm>
          <a:prstGeom prst="rect">
            <a:avLst/>
          </a:prstGeom>
        </p:spPr>
      </p:pic>
      <p:pic>
        <p:nvPicPr>
          <p:cNvPr id="6" name="Picture 5">
            <a:extLst>
              <a:ext uri="{FF2B5EF4-FFF2-40B4-BE49-F238E27FC236}">
                <a16:creationId xmlns:a16="http://schemas.microsoft.com/office/drawing/2014/main" id="{137A3EA9-B90C-E746-A09A-E27AB7BAFE75}"/>
              </a:ext>
            </a:extLst>
          </p:cNvPr>
          <p:cNvPicPr>
            <a:picLocks noChangeAspect="1"/>
          </p:cNvPicPr>
          <p:nvPr/>
        </p:nvPicPr>
        <p:blipFill>
          <a:blip r:embed="rId4"/>
          <a:stretch>
            <a:fillRect/>
          </a:stretch>
        </p:blipFill>
        <p:spPr>
          <a:xfrm>
            <a:off x="2316098" y="2453767"/>
            <a:ext cx="1950466" cy="1950466"/>
          </a:xfrm>
          <a:prstGeom prst="rect">
            <a:avLst/>
          </a:prstGeom>
        </p:spPr>
      </p:pic>
      <p:sp>
        <p:nvSpPr>
          <p:cNvPr id="7" name="Title 6">
            <a:extLst>
              <a:ext uri="{FF2B5EF4-FFF2-40B4-BE49-F238E27FC236}">
                <a16:creationId xmlns:a16="http://schemas.microsoft.com/office/drawing/2014/main" id="{D9F48F6D-820D-314A-8F79-40429EC405CE}"/>
              </a:ext>
            </a:extLst>
          </p:cNvPr>
          <p:cNvSpPr>
            <a:spLocks noGrp="1"/>
          </p:cNvSpPr>
          <p:nvPr>
            <p:ph type="title"/>
          </p:nvPr>
        </p:nvSpPr>
        <p:spPr/>
        <p:txBody>
          <a:bodyPr/>
          <a:lstStyle/>
          <a:p>
            <a:pPr algn="ctr"/>
            <a:r>
              <a:rPr lang="en-GB" b="1" dirty="0">
                <a:solidFill>
                  <a:srgbClr val="FF2F92"/>
                </a:solidFill>
              </a:rPr>
              <a:t>GALLERY</a:t>
            </a:r>
          </a:p>
        </p:txBody>
      </p:sp>
      <p:sp>
        <p:nvSpPr>
          <p:cNvPr id="8" name="Rectangle 7">
            <a:extLst>
              <a:ext uri="{FF2B5EF4-FFF2-40B4-BE49-F238E27FC236}">
                <a16:creationId xmlns:a16="http://schemas.microsoft.com/office/drawing/2014/main" id="{254F50B2-A509-964C-8BFA-DD83BD37CE3E}"/>
              </a:ext>
            </a:extLst>
          </p:cNvPr>
          <p:cNvSpPr/>
          <p:nvPr/>
        </p:nvSpPr>
        <p:spPr>
          <a:xfrm>
            <a:off x="10552176" y="2513041"/>
            <a:ext cx="1207008" cy="186537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8B2E0E66-1E7A-6C43-BB5D-0821106965FA}"/>
              </a:ext>
            </a:extLst>
          </p:cNvPr>
          <p:cNvSpPr/>
          <p:nvPr/>
        </p:nvSpPr>
        <p:spPr>
          <a:xfrm>
            <a:off x="838200" y="2513041"/>
            <a:ext cx="1207008" cy="186537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Pentagon 9">
            <a:extLst>
              <a:ext uri="{FF2B5EF4-FFF2-40B4-BE49-F238E27FC236}">
                <a16:creationId xmlns:a16="http://schemas.microsoft.com/office/drawing/2014/main" id="{BB2AFD66-F458-F74A-8052-88ADA8E220D2}"/>
              </a:ext>
            </a:extLst>
          </p:cNvPr>
          <p:cNvSpPr/>
          <p:nvPr/>
        </p:nvSpPr>
        <p:spPr>
          <a:xfrm>
            <a:off x="10808207" y="2990145"/>
            <a:ext cx="799973" cy="1024128"/>
          </a:xfrm>
          <a:prstGeom prst="homePlat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Pentagon 10">
            <a:extLst>
              <a:ext uri="{FF2B5EF4-FFF2-40B4-BE49-F238E27FC236}">
                <a16:creationId xmlns:a16="http://schemas.microsoft.com/office/drawing/2014/main" id="{63B95798-023F-8F41-A923-372DBA13B4BF}"/>
              </a:ext>
            </a:extLst>
          </p:cNvPr>
          <p:cNvSpPr/>
          <p:nvPr/>
        </p:nvSpPr>
        <p:spPr>
          <a:xfrm rot="10800000">
            <a:off x="979424" y="2990145"/>
            <a:ext cx="799973" cy="1024128"/>
          </a:xfrm>
          <a:prstGeom prst="homePlat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099AB38B-5A4E-B241-A3F3-994C69B2E84D}"/>
              </a:ext>
            </a:extLst>
          </p:cNvPr>
          <p:cNvPicPr>
            <a:picLocks noChangeAspect="1"/>
          </p:cNvPicPr>
          <p:nvPr/>
        </p:nvPicPr>
        <p:blipFill>
          <a:blip r:embed="rId5"/>
          <a:stretch>
            <a:fillRect/>
          </a:stretch>
        </p:blipFill>
        <p:spPr>
          <a:xfrm>
            <a:off x="7051314" y="2513041"/>
            <a:ext cx="3318354" cy="1891192"/>
          </a:xfrm>
          <a:prstGeom prst="rect">
            <a:avLst/>
          </a:prstGeom>
        </p:spPr>
      </p:pic>
    </p:spTree>
    <p:extLst>
      <p:ext uri="{BB962C8B-B14F-4D97-AF65-F5344CB8AC3E}">
        <p14:creationId xmlns:p14="http://schemas.microsoft.com/office/powerpoint/2010/main" val="2482290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11F18-2E2D-2244-82D6-F3794AA776F0}"/>
              </a:ext>
            </a:extLst>
          </p:cNvPr>
          <p:cNvSpPr>
            <a:spLocks noGrp="1"/>
          </p:cNvSpPr>
          <p:nvPr>
            <p:ph type="title"/>
          </p:nvPr>
        </p:nvSpPr>
        <p:spPr/>
        <p:txBody>
          <a:bodyPr/>
          <a:lstStyle/>
          <a:p>
            <a:pPr algn="ctr"/>
            <a:r>
              <a:rPr lang="en-GB" b="1" dirty="0">
                <a:solidFill>
                  <a:srgbClr val="0096FF"/>
                </a:solidFill>
              </a:rPr>
              <a:t>BUY</a:t>
            </a:r>
          </a:p>
        </p:txBody>
      </p:sp>
    </p:spTree>
    <p:extLst>
      <p:ext uri="{BB962C8B-B14F-4D97-AF65-F5344CB8AC3E}">
        <p14:creationId xmlns:p14="http://schemas.microsoft.com/office/powerpoint/2010/main" val="5882086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DA1E2-764D-114D-833C-1DCD81A5291C}"/>
              </a:ext>
            </a:extLst>
          </p:cNvPr>
          <p:cNvSpPr>
            <a:spLocks noGrp="1"/>
          </p:cNvSpPr>
          <p:nvPr>
            <p:ph type="title"/>
          </p:nvPr>
        </p:nvSpPr>
        <p:spPr/>
        <p:txBody>
          <a:bodyPr/>
          <a:lstStyle/>
          <a:p>
            <a:endParaRPr lang="en-GB" dirty="0"/>
          </a:p>
        </p:txBody>
      </p:sp>
    </p:spTree>
    <p:extLst>
      <p:ext uri="{BB962C8B-B14F-4D97-AF65-F5344CB8AC3E}">
        <p14:creationId xmlns:p14="http://schemas.microsoft.com/office/powerpoint/2010/main" val="32270672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94772-8B72-DE43-96A2-D1A2EC82681B}"/>
              </a:ext>
            </a:extLst>
          </p:cNvPr>
          <p:cNvSpPr>
            <a:spLocks noGrp="1"/>
          </p:cNvSpPr>
          <p:nvPr>
            <p:ph type="title"/>
          </p:nvPr>
        </p:nvSpPr>
        <p:spPr/>
        <p:txBody>
          <a:bodyPr/>
          <a:lstStyle/>
          <a:p>
            <a:endParaRPr lang="en-GB" dirty="0"/>
          </a:p>
        </p:txBody>
      </p:sp>
    </p:spTree>
    <p:extLst>
      <p:ext uri="{BB962C8B-B14F-4D97-AF65-F5344CB8AC3E}">
        <p14:creationId xmlns:p14="http://schemas.microsoft.com/office/powerpoint/2010/main" val="13782172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76BF4-8B4E-EA43-91BB-0A4EF6973E8C}"/>
              </a:ext>
            </a:extLst>
          </p:cNvPr>
          <p:cNvSpPr>
            <a:spLocks noGrp="1"/>
          </p:cNvSpPr>
          <p:nvPr>
            <p:ph type="ctrTitle"/>
          </p:nvPr>
        </p:nvSpPr>
        <p:spPr/>
        <p:txBody>
          <a:bodyPr/>
          <a:lstStyle/>
          <a:p>
            <a:r>
              <a:rPr lang="en-GB" dirty="0"/>
              <a:t>Log in</a:t>
            </a:r>
          </a:p>
        </p:txBody>
      </p:sp>
      <p:sp>
        <p:nvSpPr>
          <p:cNvPr id="3" name="Subtitle 2">
            <a:extLst>
              <a:ext uri="{FF2B5EF4-FFF2-40B4-BE49-F238E27FC236}">
                <a16:creationId xmlns:a16="http://schemas.microsoft.com/office/drawing/2014/main" id="{84F40903-CB9B-8D47-981E-CD65CAF32FC7}"/>
              </a:ext>
            </a:extLst>
          </p:cNvPr>
          <p:cNvSpPr>
            <a:spLocks noGrp="1"/>
          </p:cNvSpPr>
          <p:nvPr>
            <p:ph type="subTitle" idx="1"/>
          </p:nvPr>
        </p:nvSpPr>
        <p:spPr/>
        <p:txBody>
          <a:bodyPr/>
          <a:lstStyle/>
          <a:p>
            <a:endParaRPr lang="en-GB" dirty="0"/>
          </a:p>
          <a:p>
            <a:endParaRPr lang="en-GB" dirty="0"/>
          </a:p>
        </p:txBody>
      </p:sp>
    </p:spTree>
    <p:extLst>
      <p:ext uri="{BB962C8B-B14F-4D97-AF65-F5344CB8AC3E}">
        <p14:creationId xmlns:p14="http://schemas.microsoft.com/office/powerpoint/2010/main" val="38339910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90478-26BC-DB40-8473-E552E0A36910}"/>
              </a:ext>
            </a:extLst>
          </p:cNvPr>
          <p:cNvSpPr>
            <a:spLocks noGrp="1"/>
          </p:cNvSpPr>
          <p:nvPr>
            <p:ph type="title"/>
          </p:nvPr>
        </p:nvSpPr>
        <p:spPr/>
        <p:txBody>
          <a:bodyPr/>
          <a:lstStyle/>
          <a:p>
            <a:r>
              <a:rPr lang="en-GB" dirty="0"/>
              <a:t>Extra information to write on the website page</a:t>
            </a:r>
          </a:p>
        </p:txBody>
      </p:sp>
    </p:spTree>
    <p:extLst>
      <p:ext uri="{BB962C8B-B14F-4D97-AF65-F5344CB8AC3E}">
        <p14:creationId xmlns:p14="http://schemas.microsoft.com/office/powerpoint/2010/main" val="17701907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68BCE-F3FA-B244-9B6D-FF0000DC134F}"/>
              </a:ext>
            </a:extLst>
          </p:cNvPr>
          <p:cNvSpPr>
            <a:spLocks noGrp="1"/>
          </p:cNvSpPr>
          <p:nvPr>
            <p:ph type="title"/>
          </p:nvPr>
        </p:nvSpPr>
        <p:spPr>
          <a:xfrm>
            <a:off x="838200" y="1943203"/>
            <a:ext cx="10960510" cy="1325563"/>
          </a:xfrm>
        </p:spPr>
        <p:txBody>
          <a:bodyPr>
            <a:normAutofit fontScale="90000"/>
          </a:bodyPr>
          <a:lstStyle/>
          <a:p>
            <a:r>
              <a:rPr lang="en-GB" dirty="0"/>
              <a:t>Event 1. Psychology &amp; Neuroscience Ball</a:t>
            </a:r>
            <a:br>
              <a:rPr lang="en-GB" sz="2200" dirty="0"/>
            </a:br>
            <a:r>
              <a:rPr lang="en-GB" sz="2200" dirty="0"/>
              <a:t>Saturday 27</a:t>
            </a:r>
            <a:r>
              <a:rPr lang="en-GB" sz="2200" baseline="30000" dirty="0"/>
              <a:t>th</a:t>
            </a:r>
            <a:r>
              <a:rPr lang="en-GB" sz="2200" dirty="0"/>
              <a:t> April</a:t>
            </a:r>
            <a:br>
              <a:rPr lang="en-GB" sz="2200" dirty="0"/>
            </a:br>
            <a:r>
              <a:rPr lang="en-GB" sz="2200" dirty="0"/>
              <a:t>6:30pm – 1:30am </a:t>
            </a:r>
            <a:br>
              <a:rPr lang="en-GB" sz="2200" dirty="0"/>
            </a:br>
            <a:r>
              <a:rPr lang="en-GB" sz="2200" dirty="0"/>
              <a:t>Hotel du Vin, 40 The Scores, St Andrews KY16 9AS, UK</a:t>
            </a:r>
            <a:br>
              <a:rPr lang="en-GB" sz="2200" dirty="0"/>
            </a:br>
            <a:r>
              <a:rPr lang="en-GB" sz="2200" dirty="0"/>
              <a:t>Dinner &amp; Dance: £23.50 (members) and £27.50 (non-members)</a:t>
            </a:r>
            <a:br>
              <a:rPr lang="en-GB" sz="2200" dirty="0"/>
            </a:br>
            <a:r>
              <a:rPr lang="en-GB" sz="2200" dirty="0"/>
              <a:t>Dance: £14.50 (members) and £16.50 (non-members)</a:t>
            </a:r>
            <a:br>
              <a:rPr lang="en-GB" sz="2200" dirty="0"/>
            </a:br>
            <a:br>
              <a:rPr lang="en-GB" sz="2200" dirty="0"/>
            </a:br>
            <a:endParaRPr lang="en-GB" dirty="0"/>
          </a:p>
        </p:txBody>
      </p:sp>
    </p:spTree>
    <p:extLst>
      <p:ext uri="{BB962C8B-B14F-4D97-AF65-F5344CB8AC3E}">
        <p14:creationId xmlns:p14="http://schemas.microsoft.com/office/powerpoint/2010/main" val="13457162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18E4322-AF84-C543-898C-33C80E8B364B}"/>
              </a:ext>
            </a:extLst>
          </p:cNvPr>
          <p:cNvPicPr>
            <a:picLocks noChangeAspect="1"/>
          </p:cNvPicPr>
          <p:nvPr/>
        </p:nvPicPr>
        <p:blipFill>
          <a:blip r:embed="rId3"/>
          <a:stretch>
            <a:fillRect/>
          </a:stretch>
        </p:blipFill>
        <p:spPr>
          <a:xfrm>
            <a:off x="-3" y="0"/>
            <a:ext cx="12192001" cy="7227332"/>
          </a:xfrm>
          <a:prstGeom prst="rect">
            <a:avLst/>
          </a:prstGeom>
        </p:spPr>
      </p:pic>
      <p:sp>
        <p:nvSpPr>
          <p:cNvPr id="9" name="TextBox 8">
            <a:extLst>
              <a:ext uri="{FF2B5EF4-FFF2-40B4-BE49-F238E27FC236}">
                <a16:creationId xmlns:a16="http://schemas.microsoft.com/office/drawing/2014/main" id="{F71FD1A6-8B5B-2248-BE1F-63AED789CC21}"/>
              </a:ext>
            </a:extLst>
          </p:cNvPr>
          <p:cNvSpPr txBox="1"/>
          <p:nvPr/>
        </p:nvSpPr>
        <p:spPr>
          <a:xfrm>
            <a:off x="0" y="2349895"/>
            <a:ext cx="12192001" cy="769441"/>
          </a:xfrm>
          <a:prstGeom prst="rect">
            <a:avLst/>
          </a:prstGeom>
          <a:noFill/>
        </p:spPr>
        <p:txBody>
          <a:bodyPr wrap="square" rtlCol="0">
            <a:spAutoFit/>
          </a:bodyPr>
          <a:lstStyle/>
          <a:p>
            <a:pPr algn="ctr"/>
            <a:r>
              <a:rPr lang="en-GB" sz="4400" dirty="0">
                <a:solidFill>
                  <a:schemeClr val="bg1"/>
                </a:solidFill>
              </a:rPr>
              <a:t>Simplicity in finding events in St Andrews</a:t>
            </a:r>
          </a:p>
        </p:txBody>
      </p:sp>
      <p:sp>
        <p:nvSpPr>
          <p:cNvPr id="10" name="TextBox 9">
            <a:extLst>
              <a:ext uri="{FF2B5EF4-FFF2-40B4-BE49-F238E27FC236}">
                <a16:creationId xmlns:a16="http://schemas.microsoft.com/office/drawing/2014/main" id="{5055F086-1354-1B44-9A7C-05E50B07C92E}"/>
              </a:ext>
            </a:extLst>
          </p:cNvPr>
          <p:cNvSpPr txBox="1"/>
          <p:nvPr/>
        </p:nvSpPr>
        <p:spPr>
          <a:xfrm>
            <a:off x="-2" y="3738664"/>
            <a:ext cx="12192001" cy="369332"/>
          </a:xfrm>
          <a:prstGeom prst="rect">
            <a:avLst/>
          </a:prstGeom>
          <a:noFill/>
        </p:spPr>
        <p:txBody>
          <a:bodyPr wrap="square" rtlCol="0">
            <a:spAutoFit/>
          </a:bodyPr>
          <a:lstStyle/>
          <a:p>
            <a:pPr algn="ctr"/>
            <a:r>
              <a:rPr lang="en-GB" dirty="0">
                <a:solidFill>
                  <a:schemeClr val="bg1"/>
                </a:solidFill>
              </a:rPr>
              <a:t> </a:t>
            </a:r>
            <a:r>
              <a:rPr lang="en-GB" dirty="0">
                <a:solidFill>
                  <a:srgbClr val="FF2F92"/>
                </a:solidFill>
              </a:rPr>
              <a:t>THIS WEEK                           </a:t>
            </a:r>
            <a:r>
              <a:rPr lang="en-GB" dirty="0">
                <a:solidFill>
                  <a:schemeClr val="bg1"/>
                </a:solidFill>
              </a:rPr>
              <a:t>THIS MONTH                        FUTURE EVENTS</a:t>
            </a:r>
          </a:p>
        </p:txBody>
      </p:sp>
    </p:spTree>
    <p:extLst>
      <p:ext uri="{BB962C8B-B14F-4D97-AF65-F5344CB8AC3E}">
        <p14:creationId xmlns:p14="http://schemas.microsoft.com/office/powerpoint/2010/main" val="16082114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5D23A9-B2F9-BE42-9AEE-0C6E65C80BA6}"/>
              </a:ext>
            </a:extLst>
          </p:cNvPr>
          <p:cNvSpPr>
            <a:spLocks noGrp="1"/>
          </p:cNvSpPr>
          <p:nvPr>
            <p:ph type="title"/>
          </p:nvPr>
        </p:nvSpPr>
        <p:spPr>
          <a:xfrm>
            <a:off x="602226" y="2766218"/>
            <a:ext cx="10515600" cy="1325563"/>
          </a:xfrm>
        </p:spPr>
        <p:txBody>
          <a:bodyPr>
            <a:normAutofit fontScale="90000"/>
          </a:bodyPr>
          <a:lstStyle/>
          <a:p>
            <a:r>
              <a:rPr lang="en-GB" dirty="0"/>
              <a:t>Event 2. Computer Science Ball</a:t>
            </a:r>
            <a:br>
              <a:rPr lang="en-GB" dirty="0"/>
            </a:br>
            <a:r>
              <a:rPr lang="en-GB" sz="2200" dirty="0"/>
              <a:t>Steampunk</a:t>
            </a:r>
            <a:br>
              <a:rPr lang="en-GB" sz="2200" dirty="0"/>
            </a:br>
            <a:r>
              <a:rPr lang="en-GB" sz="2200" dirty="0"/>
              <a:t>Friday 3</a:t>
            </a:r>
            <a:r>
              <a:rPr lang="en-GB" sz="2200" baseline="30000" dirty="0"/>
              <a:t>rd</a:t>
            </a:r>
            <a:r>
              <a:rPr lang="en-GB" sz="2200" dirty="0"/>
              <a:t> May</a:t>
            </a:r>
            <a:br>
              <a:rPr lang="en-GB" sz="2200" dirty="0"/>
            </a:br>
            <a:r>
              <a:rPr lang="en-GB" sz="2200" dirty="0"/>
              <a:t>6:00pm – 1:00am</a:t>
            </a:r>
            <a:br>
              <a:rPr lang="en-GB" sz="2200" dirty="0"/>
            </a:br>
            <a:r>
              <a:rPr lang="en-GB" sz="2200" dirty="0"/>
              <a:t>Best Western, 76 The Scores Hotel</a:t>
            </a:r>
            <a:br>
              <a:rPr lang="en-GB" sz="2200" dirty="0"/>
            </a:br>
            <a:br>
              <a:rPr lang="en-GB" sz="2200" dirty="0"/>
            </a:br>
            <a:br>
              <a:rPr lang="en-GB" dirty="0"/>
            </a:br>
            <a:br>
              <a:rPr lang="en-GB" dirty="0"/>
            </a:br>
            <a:endParaRPr lang="en-GB" dirty="0"/>
          </a:p>
        </p:txBody>
      </p:sp>
      <p:pic>
        <p:nvPicPr>
          <p:cNvPr id="3" name="Picture 2">
            <a:extLst>
              <a:ext uri="{FF2B5EF4-FFF2-40B4-BE49-F238E27FC236}">
                <a16:creationId xmlns:a16="http://schemas.microsoft.com/office/drawing/2014/main" id="{83335971-4AF1-5C44-8B98-B644CC476AD0}"/>
              </a:ext>
            </a:extLst>
          </p:cNvPr>
          <p:cNvPicPr>
            <a:picLocks noChangeAspect="1"/>
          </p:cNvPicPr>
          <p:nvPr/>
        </p:nvPicPr>
        <p:blipFill>
          <a:blip r:embed="rId3"/>
          <a:stretch>
            <a:fillRect/>
          </a:stretch>
        </p:blipFill>
        <p:spPr>
          <a:xfrm>
            <a:off x="8235950" y="158750"/>
            <a:ext cx="3340100" cy="1866900"/>
          </a:xfrm>
          <a:prstGeom prst="rect">
            <a:avLst/>
          </a:prstGeom>
        </p:spPr>
      </p:pic>
    </p:spTree>
    <p:extLst>
      <p:ext uri="{BB962C8B-B14F-4D97-AF65-F5344CB8AC3E}">
        <p14:creationId xmlns:p14="http://schemas.microsoft.com/office/powerpoint/2010/main" val="9451471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2A028-0884-CD42-A2B1-B2945C0BBFD8}"/>
              </a:ext>
            </a:extLst>
          </p:cNvPr>
          <p:cNvSpPr>
            <a:spLocks noGrp="1"/>
          </p:cNvSpPr>
          <p:nvPr>
            <p:ph type="title"/>
          </p:nvPr>
        </p:nvSpPr>
        <p:spPr>
          <a:xfrm>
            <a:off x="838200" y="1353666"/>
            <a:ext cx="10515600" cy="1325563"/>
          </a:xfrm>
        </p:spPr>
        <p:txBody>
          <a:bodyPr>
            <a:normAutofit fontScale="90000"/>
          </a:bodyPr>
          <a:lstStyle/>
          <a:p>
            <a:r>
              <a:rPr lang="en-GB" dirty="0"/>
              <a:t>Event 3. Graduation &amp; Summer Ball</a:t>
            </a:r>
            <a:br>
              <a:rPr lang="en-GB" dirty="0"/>
            </a:br>
            <a:r>
              <a:rPr lang="en-GB" sz="2200" dirty="0"/>
              <a:t>Saturday 29</a:t>
            </a:r>
            <a:r>
              <a:rPr lang="en-GB" sz="2200" baseline="30000" dirty="0"/>
              <a:t>th</a:t>
            </a:r>
            <a:r>
              <a:rPr lang="en-GB" sz="2200" dirty="0"/>
              <a:t> June</a:t>
            </a:r>
            <a:br>
              <a:rPr lang="en-GB" sz="2200" dirty="0"/>
            </a:br>
            <a:r>
              <a:rPr lang="en-GB" sz="2200" dirty="0"/>
              <a:t>20:00pm – 2:00am</a:t>
            </a:r>
            <a:br>
              <a:rPr lang="en-GB" sz="2200" dirty="0"/>
            </a:br>
            <a:r>
              <a:rPr lang="en-GB" sz="2200" dirty="0"/>
              <a:t>St Mary’s Place, KY16 9UZ</a:t>
            </a:r>
            <a:br>
              <a:rPr lang="en-GB" sz="2200" dirty="0"/>
            </a:br>
            <a:r>
              <a:rPr lang="en-GB" sz="2200" dirty="0"/>
              <a:t>£50.00</a:t>
            </a:r>
          </a:p>
        </p:txBody>
      </p:sp>
      <p:pic>
        <p:nvPicPr>
          <p:cNvPr id="3" name="Picture 2">
            <a:extLst>
              <a:ext uri="{FF2B5EF4-FFF2-40B4-BE49-F238E27FC236}">
                <a16:creationId xmlns:a16="http://schemas.microsoft.com/office/drawing/2014/main" id="{A985F12D-E2D2-1144-ADEF-BC3B2013C9A5}"/>
              </a:ext>
            </a:extLst>
          </p:cNvPr>
          <p:cNvPicPr>
            <a:picLocks noChangeAspect="1"/>
          </p:cNvPicPr>
          <p:nvPr/>
        </p:nvPicPr>
        <p:blipFill>
          <a:blip r:embed="rId3"/>
          <a:stretch>
            <a:fillRect/>
          </a:stretch>
        </p:blipFill>
        <p:spPr>
          <a:xfrm>
            <a:off x="6781800" y="2035583"/>
            <a:ext cx="4572000" cy="4368800"/>
          </a:xfrm>
          <a:prstGeom prst="rect">
            <a:avLst/>
          </a:prstGeom>
        </p:spPr>
      </p:pic>
    </p:spTree>
    <p:extLst>
      <p:ext uri="{BB962C8B-B14F-4D97-AF65-F5344CB8AC3E}">
        <p14:creationId xmlns:p14="http://schemas.microsoft.com/office/powerpoint/2010/main" val="15483639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47308-A441-7E44-8618-87A12AE5005B}"/>
              </a:ext>
            </a:extLst>
          </p:cNvPr>
          <p:cNvSpPr>
            <a:spLocks noGrp="1"/>
          </p:cNvSpPr>
          <p:nvPr>
            <p:ph type="title"/>
          </p:nvPr>
        </p:nvSpPr>
        <p:spPr>
          <a:xfrm>
            <a:off x="838200" y="51549"/>
            <a:ext cx="10515600" cy="1325563"/>
          </a:xfrm>
        </p:spPr>
        <p:txBody>
          <a:bodyPr/>
          <a:lstStyle/>
          <a:p>
            <a:pPr algn="ctr"/>
            <a:r>
              <a:rPr lang="en-GB" b="1" dirty="0">
                <a:solidFill>
                  <a:srgbClr val="011893"/>
                </a:solidFill>
              </a:rPr>
              <a:t>EVENTS – THIS WEEK</a:t>
            </a:r>
          </a:p>
        </p:txBody>
      </p:sp>
      <p:sp>
        <p:nvSpPr>
          <p:cNvPr id="3" name="Rectangle 2">
            <a:extLst>
              <a:ext uri="{FF2B5EF4-FFF2-40B4-BE49-F238E27FC236}">
                <a16:creationId xmlns:a16="http://schemas.microsoft.com/office/drawing/2014/main" id="{287F60AC-AB6F-8A42-BF68-19AEC3A35A91}"/>
              </a:ext>
            </a:extLst>
          </p:cNvPr>
          <p:cNvSpPr/>
          <p:nvPr/>
        </p:nvSpPr>
        <p:spPr>
          <a:xfrm>
            <a:off x="4707564" y="1715177"/>
            <a:ext cx="2776871" cy="1561176"/>
          </a:xfrm>
          <a:prstGeom prst="rect">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sp>
        <p:nvSpPr>
          <p:cNvPr id="4" name="TextBox 3">
            <a:extLst>
              <a:ext uri="{FF2B5EF4-FFF2-40B4-BE49-F238E27FC236}">
                <a16:creationId xmlns:a16="http://schemas.microsoft.com/office/drawing/2014/main" id="{2CFBAAA1-104F-8748-A59A-1BEA59A42BAF}"/>
              </a:ext>
            </a:extLst>
          </p:cNvPr>
          <p:cNvSpPr txBox="1"/>
          <p:nvPr/>
        </p:nvSpPr>
        <p:spPr>
          <a:xfrm>
            <a:off x="4857968" y="1793838"/>
            <a:ext cx="2776870" cy="646331"/>
          </a:xfrm>
          <a:prstGeom prst="rect">
            <a:avLst/>
          </a:prstGeom>
          <a:noFill/>
        </p:spPr>
        <p:txBody>
          <a:bodyPr wrap="square" rtlCol="0">
            <a:spAutoFit/>
          </a:bodyPr>
          <a:lstStyle/>
          <a:p>
            <a:r>
              <a:rPr lang="en-GB" dirty="0">
                <a:solidFill>
                  <a:srgbClr val="FF2F92"/>
                </a:solidFill>
              </a:rPr>
              <a:t>11.04.2019</a:t>
            </a:r>
          </a:p>
          <a:p>
            <a:r>
              <a:rPr lang="en-GB" dirty="0">
                <a:solidFill>
                  <a:srgbClr val="011893"/>
                </a:solidFill>
              </a:rPr>
              <a:t>Mungos hifi</a:t>
            </a:r>
          </a:p>
        </p:txBody>
      </p:sp>
      <p:sp>
        <p:nvSpPr>
          <p:cNvPr id="9" name="Oval 8">
            <a:extLst>
              <a:ext uri="{FF2B5EF4-FFF2-40B4-BE49-F238E27FC236}">
                <a16:creationId xmlns:a16="http://schemas.microsoft.com/office/drawing/2014/main" id="{6736BC4C-D3D1-5042-A1EC-7BF7A2FC6743}"/>
              </a:ext>
            </a:extLst>
          </p:cNvPr>
          <p:cNvSpPr/>
          <p:nvPr/>
        </p:nvSpPr>
        <p:spPr>
          <a:xfrm>
            <a:off x="5742025" y="2787785"/>
            <a:ext cx="899339" cy="972879"/>
          </a:xfrm>
          <a:prstGeom prst="ellipse">
            <a:avLst/>
          </a:prstGeom>
          <a:solidFill>
            <a:srgbClr val="01189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4" name="Straight Connector 13">
            <a:extLst>
              <a:ext uri="{FF2B5EF4-FFF2-40B4-BE49-F238E27FC236}">
                <a16:creationId xmlns:a16="http://schemas.microsoft.com/office/drawing/2014/main" id="{4F4A2DAA-1477-D44C-AA4E-40FFF3A5884D}"/>
              </a:ext>
            </a:extLst>
          </p:cNvPr>
          <p:cNvCxnSpPr>
            <a:cxnSpLocks/>
          </p:cNvCxnSpPr>
          <p:nvPr/>
        </p:nvCxnSpPr>
        <p:spPr>
          <a:xfrm>
            <a:off x="8968560" y="3007318"/>
            <a:ext cx="1" cy="62245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117C598-A7F4-424A-AEB5-764D841E52A0}"/>
              </a:ext>
            </a:extLst>
          </p:cNvPr>
          <p:cNvCxnSpPr>
            <a:cxnSpLocks/>
          </p:cNvCxnSpPr>
          <p:nvPr/>
        </p:nvCxnSpPr>
        <p:spPr>
          <a:xfrm>
            <a:off x="6186151" y="3015342"/>
            <a:ext cx="1" cy="62245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F5AD5F2-3731-9347-B9C1-49BEE7C82A5B}"/>
              </a:ext>
            </a:extLst>
          </p:cNvPr>
          <p:cNvCxnSpPr>
            <a:cxnSpLocks/>
          </p:cNvCxnSpPr>
          <p:nvPr/>
        </p:nvCxnSpPr>
        <p:spPr>
          <a:xfrm>
            <a:off x="2226634" y="2993064"/>
            <a:ext cx="1" cy="62245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0019398-94FB-E842-9FB5-02FB8E0092CE}"/>
              </a:ext>
            </a:extLst>
          </p:cNvPr>
          <p:cNvCxnSpPr>
            <a:cxnSpLocks/>
          </p:cNvCxnSpPr>
          <p:nvPr/>
        </p:nvCxnSpPr>
        <p:spPr>
          <a:xfrm>
            <a:off x="8689233" y="3326568"/>
            <a:ext cx="558653"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08ACCFC-A0A4-4C46-B335-5D54A090F332}"/>
              </a:ext>
            </a:extLst>
          </p:cNvPr>
          <p:cNvCxnSpPr>
            <a:cxnSpLocks/>
          </p:cNvCxnSpPr>
          <p:nvPr/>
        </p:nvCxnSpPr>
        <p:spPr>
          <a:xfrm>
            <a:off x="5906824" y="3326568"/>
            <a:ext cx="558653"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8BC58E9-70E1-264E-8468-90B94CCECA15}"/>
              </a:ext>
            </a:extLst>
          </p:cNvPr>
          <p:cNvCxnSpPr>
            <a:cxnSpLocks/>
          </p:cNvCxnSpPr>
          <p:nvPr/>
        </p:nvCxnSpPr>
        <p:spPr>
          <a:xfrm>
            <a:off x="1947307" y="3289027"/>
            <a:ext cx="558653"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28667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6CC8A14-C47F-FD40-AEA1-F871BC1FEC2B}"/>
              </a:ext>
            </a:extLst>
          </p:cNvPr>
          <p:cNvPicPr>
            <a:picLocks noChangeAspect="1"/>
          </p:cNvPicPr>
          <p:nvPr/>
        </p:nvPicPr>
        <p:blipFill rotWithShape="1">
          <a:blip r:embed="rId3"/>
          <a:srcRect/>
          <a:stretch/>
        </p:blipFill>
        <p:spPr>
          <a:xfrm>
            <a:off x="20" y="10"/>
            <a:ext cx="12191980" cy="6857990"/>
          </a:xfrm>
          <a:prstGeom prst="rect">
            <a:avLst/>
          </a:prstGeom>
        </p:spPr>
      </p:pic>
      <p:sp>
        <p:nvSpPr>
          <p:cNvPr id="3" name="TextBox 2">
            <a:extLst>
              <a:ext uri="{FF2B5EF4-FFF2-40B4-BE49-F238E27FC236}">
                <a16:creationId xmlns:a16="http://schemas.microsoft.com/office/drawing/2014/main" id="{8151D44E-A599-944B-B2DC-7142C6E8D9D9}"/>
              </a:ext>
            </a:extLst>
          </p:cNvPr>
          <p:cNvSpPr txBox="1"/>
          <p:nvPr/>
        </p:nvSpPr>
        <p:spPr>
          <a:xfrm>
            <a:off x="1864242" y="335845"/>
            <a:ext cx="8463516" cy="6186309"/>
          </a:xfrm>
          <a:prstGeom prst="rect">
            <a:avLst/>
          </a:prstGeom>
          <a:noFill/>
        </p:spPr>
        <p:txBody>
          <a:bodyPr wrap="square" rtlCol="0">
            <a:spAutoFit/>
          </a:bodyPr>
          <a:lstStyle/>
          <a:p>
            <a:pPr algn="ctr"/>
            <a:r>
              <a:rPr lang="en-GB" sz="2400" b="1" dirty="0">
                <a:solidFill>
                  <a:schemeClr val="bg1"/>
                </a:solidFill>
              </a:rPr>
              <a:t>Mungos hifi</a:t>
            </a:r>
          </a:p>
          <a:p>
            <a:endParaRPr lang="en-GB" dirty="0">
              <a:solidFill>
                <a:schemeClr val="bg1"/>
              </a:solidFill>
            </a:endParaRPr>
          </a:p>
          <a:p>
            <a:r>
              <a:rPr lang="en-GB" dirty="0">
                <a:solidFill>
                  <a:schemeClr val="bg1"/>
                </a:solidFill>
              </a:rPr>
              <a:t>11.04.2019</a:t>
            </a:r>
          </a:p>
          <a:p>
            <a:r>
              <a:rPr lang="en-GB" dirty="0">
                <a:solidFill>
                  <a:schemeClr val="bg1"/>
                </a:solidFill>
              </a:rPr>
              <a:t>11:00  pm – 2:00 am</a:t>
            </a:r>
          </a:p>
          <a:p>
            <a:r>
              <a:rPr lang="en-GB" sz="2000" dirty="0">
                <a:solidFill>
                  <a:schemeClr val="bg1"/>
                </a:solidFill>
              </a:rPr>
              <a:t>Club 601, St Andrews</a:t>
            </a:r>
          </a:p>
          <a:p>
            <a:endParaRPr lang="en-GB" sz="2000" dirty="0">
              <a:solidFill>
                <a:schemeClr val="bg1"/>
              </a:solidFill>
            </a:endParaRPr>
          </a:p>
          <a:p>
            <a:r>
              <a:rPr lang="en-GB" dirty="0">
                <a:solidFill>
                  <a:schemeClr val="bg1"/>
                </a:solidFill>
              </a:rPr>
              <a:t>Scottish pioneers Mungo's Hi-Fi are coming to our small corner of Fife to bring you the best in </a:t>
            </a:r>
            <a:r>
              <a:rPr lang="en-GB" dirty="0" err="1">
                <a:solidFill>
                  <a:schemeClr val="bg1"/>
                </a:solidFill>
              </a:rPr>
              <a:t>reggae,roots,steppas,dub</a:t>
            </a:r>
            <a:r>
              <a:rPr lang="en-GB" dirty="0">
                <a:solidFill>
                  <a:schemeClr val="bg1"/>
                </a:solidFill>
              </a:rPr>
              <a:t> and dancehall...</a:t>
            </a:r>
            <a:r>
              <a:rPr lang="en-GB" dirty="0"/>
              <a:t> </a:t>
            </a:r>
            <a:r>
              <a:rPr lang="en-GB" dirty="0">
                <a:solidFill>
                  <a:schemeClr val="bg1"/>
                </a:solidFill>
              </a:rPr>
              <a:t>Their unique bass heavy sound has </a:t>
            </a:r>
            <a:r>
              <a:rPr lang="en-GB" dirty="0" err="1">
                <a:solidFill>
                  <a:schemeClr val="bg1"/>
                </a:solidFill>
              </a:rPr>
              <a:t>traveled</a:t>
            </a:r>
            <a:r>
              <a:rPr lang="en-GB" dirty="0">
                <a:solidFill>
                  <a:schemeClr val="bg1"/>
                </a:solidFill>
              </a:rPr>
              <a:t> the globe, promoting a resurrection in real reggae music and sound system </a:t>
            </a:r>
            <a:r>
              <a:rPr lang="en-GB" dirty="0" err="1">
                <a:solidFill>
                  <a:schemeClr val="bg1"/>
                </a:solidFill>
              </a:rPr>
              <a:t>culture.Get</a:t>
            </a:r>
            <a:r>
              <a:rPr lang="en-GB" dirty="0">
                <a:solidFill>
                  <a:schemeClr val="bg1"/>
                </a:solidFill>
              </a:rPr>
              <a:t> your skanking shoes on for what is to be an incredible night and be taken on a learning experience with the world famous Glaswegian selectors.</a:t>
            </a:r>
          </a:p>
          <a:p>
            <a:br>
              <a:rPr lang="en-GB" dirty="0">
                <a:solidFill>
                  <a:schemeClr val="bg1"/>
                </a:solidFill>
              </a:rPr>
            </a:br>
            <a:r>
              <a:rPr lang="en-GB" dirty="0">
                <a:solidFill>
                  <a:schemeClr val="bg1"/>
                </a:solidFill>
              </a:rPr>
              <a:t>Two heavyweight sound systems: St Andrews very own ASHA sound system and Glasgow's Strawberry Jam sound system are linking up to bring you a wall of bass.</a:t>
            </a:r>
            <a:br>
              <a:rPr lang="en-GB" dirty="0">
                <a:solidFill>
                  <a:schemeClr val="bg1"/>
                </a:solidFill>
              </a:rPr>
            </a:br>
            <a:r>
              <a:rPr lang="en-GB" dirty="0">
                <a:solidFill>
                  <a:schemeClr val="bg1"/>
                </a:solidFill>
              </a:rPr>
              <a:t>Don't miss out on what is without a doubt the music event of the semester.</a:t>
            </a:r>
            <a:br>
              <a:rPr lang="en-GB" dirty="0">
                <a:solidFill>
                  <a:schemeClr val="bg1"/>
                </a:solidFill>
              </a:rPr>
            </a:br>
            <a:br>
              <a:rPr lang="en-GB" dirty="0">
                <a:solidFill>
                  <a:schemeClr val="bg1"/>
                </a:solidFill>
              </a:rPr>
            </a:br>
            <a:r>
              <a:rPr lang="en-GB" dirty="0">
                <a:solidFill>
                  <a:schemeClr val="bg1"/>
                </a:solidFill>
              </a:rPr>
              <a:t>Mungo's Hi-Fi In collaboration with Asha sound system, Strawberry Jam sound system, </a:t>
            </a:r>
            <a:r>
              <a:rPr lang="en-GB" dirty="0" err="1">
                <a:solidFill>
                  <a:schemeClr val="bg1"/>
                </a:solidFill>
              </a:rPr>
              <a:t>Bassment</a:t>
            </a:r>
            <a:r>
              <a:rPr lang="en-GB" dirty="0">
                <a:solidFill>
                  <a:schemeClr val="bg1"/>
                </a:solidFill>
              </a:rPr>
              <a:t> and </a:t>
            </a:r>
            <a:r>
              <a:rPr lang="en-GB" dirty="0" err="1">
                <a:solidFill>
                  <a:schemeClr val="bg1"/>
                </a:solidFill>
              </a:rPr>
              <a:t>Sanskriti</a:t>
            </a:r>
            <a:r>
              <a:rPr lang="en-GB" dirty="0">
                <a:solidFill>
                  <a:schemeClr val="bg1"/>
                </a:solidFill>
              </a:rPr>
              <a:t> society.</a:t>
            </a:r>
          </a:p>
          <a:p>
            <a:endParaRPr lang="en-GB" dirty="0">
              <a:solidFill>
                <a:schemeClr val="bg1"/>
              </a:solidFill>
            </a:endParaRPr>
          </a:p>
          <a:p>
            <a:endParaRPr lang="en-GB" sz="2000" dirty="0">
              <a:solidFill>
                <a:schemeClr val="bg1"/>
              </a:solidFill>
            </a:endParaRPr>
          </a:p>
          <a:p>
            <a:r>
              <a:rPr lang="en-GB" sz="2400" b="1" dirty="0">
                <a:solidFill>
                  <a:schemeClr val="bg1"/>
                </a:solidFill>
              </a:rPr>
              <a:t>SAVE I BUY</a:t>
            </a:r>
            <a:r>
              <a:rPr lang="en-GB" sz="2000" b="1" dirty="0">
                <a:solidFill>
                  <a:schemeClr val="bg1"/>
                </a:solidFill>
              </a:rPr>
              <a:t> Event</a:t>
            </a:r>
          </a:p>
        </p:txBody>
      </p:sp>
    </p:spTree>
    <p:extLst>
      <p:ext uri="{BB962C8B-B14F-4D97-AF65-F5344CB8AC3E}">
        <p14:creationId xmlns:p14="http://schemas.microsoft.com/office/powerpoint/2010/main" val="40194813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F18E4322-AF84-C543-898C-33C80E8B364B}"/>
              </a:ext>
            </a:extLst>
          </p:cNvPr>
          <p:cNvPicPr>
            <a:picLocks noChangeAspect="1"/>
          </p:cNvPicPr>
          <p:nvPr/>
        </p:nvPicPr>
        <p:blipFill>
          <a:blip r:embed="rId3"/>
          <a:stretch>
            <a:fillRect/>
          </a:stretch>
        </p:blipFill>
        <p:spPr>
          <a:xfrm>
            <a:off x="-3" y="0"/>
            <a:ext cx="12192001" cy="7227332"/>
          </a:xfrm>
          <a:prstGeom prst="rect">
            <a:avLst/>
          </a:prstGeom>
        </p:spPr>
      </p:pic>
      <p:sp>
        <p:nvSpPr>
          <p:cNvPr id="9" name="TextBox 8">
            <a:extLst>
              <a:ext uri="{FF2B5EF4-FFF2-40B4-BE49-F238E27FC236}">
                <a16:creationId xmlns:a16="http://schemas.microsoft.com/office/drawing/2014/main" id="{F71FD1A6-8B5B-2248-BE1F-63AED789CC21}"/>
              </a:ext>
            </a:extLst>
          </p:cNvPr>
          <p:cNvSpPr txBox="1"/>
          <p:nvPr/>
        </p:nvSpPr>
        <p:spPr>
          <a:xfrm>
            <a:off x="0" y="2349895"/>
            <a:ext cx="12192001" cy="769441"/>
          </a:xfrm>
          <a:prstGeom prst="rect">
            <a:avLst/>
          </a:prstGeom>
          <a:noFill/>
        </p:spPr>
        <p:txBody>
          <a:bodyPr wrap="square" rtlCol="0">
            <a:spAutoFit/>
          </a:bodyPr>
          <a:lstStyle/>
          <a:p>
            <a:pPr algn="ctr"/>
            <a:r>
              <a:rPr lang="en-GB" sz="4400" dirty="0">
                <a:solidFill>
                  <a:schemeClr val="bg1"/>
                </a:solidFill>
              </a:rPr>
              <a:t>Simplicity in finding events in St Andrews</a:t>
            </a:r>
          </a:p>
        </p:txBody>
      </p:sp>
      <p:sp>
        <p:nvSpPr>
          <p:cNvPr id="10" name="TextBox 9">
            <a:extLst>
              <a:ext uri="{FF2B5EF4-FFF2-40B4-BE49-F238E27FC236}">
                <a16:creationId xmlns:a16="http://schemas.microsoft.com/office/drawing/2014/main" id="{5055F086-1354-1B44-9A7C-05E50B07C92E}"/>
              </a:ext>
            </a:extLst>
          </p:cNvPr>
          <p:cNvSpPr txBox="1"/>
          <p:nvPr/>
        </p:nvSpPr>
        <p:spPr>
          <a:xfrm>
            <a:off x="-2" y="3738664"/>
            <a:ext cx="12192001" cy="369332"/>
          </a:xfrm>
          <a:prstGeom prst="rect">
            <a:avLst/>
          </a:prstGeom>
          <a:noFill/>
        </p:spPr>
        <p:txBody>
          <a:bodyPr wrap="square" rtlCol="0">
            <a:spAutoFit/>
          </a:bodyPr>
          <a:lstStyle/>
          <a:p>
            <a:pPr algn="ctr"/>
            <a:r>
              <a:rPr lang="en-GB" dirty="0">
                <a:solidFill>
                  <a:schemeClr val="bg1"/>
                </a:solidFill>
              </a:rPr>
              <a:t> THIS WEEK                           </a:t>
            </a:r>
            <a:r>
              <a:rPr lang="en-GB" dirty="0">
                <a:solidFill>
                  <a:srgbClr val="FF2F92"/>
                </a:solidFill>
              </a:rPr>
              <a:t>THIS MONTH                        </a:t>
            </a:r>
            <a:r>
              <a:rPr lang="en-GB" dirty="0">
                <a:solidFill>
                  <a:schemeClr val="bg1"/>
                </a:solidFill>
              </a:rPr>
              <a:t>FUTURE EVENTS</a:t>
            </a:r>
          </a:p>
        </p:txBody>
      </p:sp>
    </p:spTree>
    <p:extLst>
      <p:ext uri="{BB962C8B-B14F-4D97-AF65-F5344CB8AC3E}">
        <p14:creationId xmlns:p14="http://schemas.microsoft.com/office/powerpoint/2010/main" val="29988134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47308-A441-7E44-8618-87A12AE5005B}"/>
              </a:ext>
            </a:extLst>
          </p:cNvPr>
          <p:cNvSpPr>
            <a:spLocks noGrp="1"/>
          </p:cNvSpPr>
          <p:nvPr>
            <p:ph type="title"/>
          </p:nvPr>
        </p:nvSpPr>
        <p:spPr>
          <a:xfrm>
            <a:off x="838200" y="51549"/>
            <a:ext cx="10515600" cy="1325563"/>
          </a:xfrm>
        </p:spPr>
        <p:txBody>
          <a:bodyPr/>
          <a:lstStyle/>
          <a:p>
            <a:pPr algn="ctr"/>
            <a:r>
              <a:rPr lang="en-GB" b="1" dirty="0">
                <a:solidFill>
                  <a:srgbClr val="011893"/>
                </a:solidFill>
              </a:rPr>
              <a:t>EVENTS – THIS MONTH</a:t>
            </a:r>
          </a:p>
        </p:txBody>
      </p:sp>
      <p:sp>
        <p:nvSpPr>
          <p:cNvPr id="3" name="Rectangle 2">
            <a:extLst>
              <a:ext uri="{FF2B5EF4-FFF2-40B4-BE49-F238E27FC236}">
                <a16:creationId xmlns:a16="http://schemas.microsoft.com/office/drawing/2014/main" id="{287F60AC-AB6F-8A42-BF68-19AEC3A35A91}"/>
              </a:ext>
            </a:extLst>
          </p:cNvPr>
          <p:cNvSpPr/>
          <p:nvPr/>
        </p:nvSpPr>
        <p:spPr>
          <a:xfrm>
            <a:off x="838199" y="1586061"/>
            <a:ext cx="2776871" cy="1561176"/>
          </a:xfrm>
          <a:prstGeom prst="rect">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sp>
        <p:nvSpPr>
          <p:cNvPr id="4" name="TextBox 3">
            <a:extLst>
              <a:ext uri="{FF2B5EF4-FFF2-40B4-BE49-F238E27FC236}">
                <a16:creationId xmlns:a16="http://schemas.microsoft.com/office/drawing/2014/main" id="{2CFBAAA1-104F-8748-A59A-1BEA59A42BAF}"/>
              </a:ext>
            </a:extLst>
          </p:cNvPr>
          <p:cNvSpPr txBox="1"/>
          <p:nvPr/>
        </p:nvSpPr>
        <p:spPr>
          <a:xfrm>
            <a:off x="838200" y="1586061"/>
            <a:ext cx="2776870" cy="646331"/>
          </a:xfrm>
          <a:prstGeom prst="rect">
            <a:avLst/>
          </a:prstGeom>
          <a:noFill/>
        </p:spPr>
        <p:txBody>
          <a:bodyPr wrap="square" rtlCol="0">
            <a:spAutoFit/>
          </a:bodyPr>
          <a:lstStyle/>
          <a:p>
            <a:r>
              <a:rPr lang="en-GB" dirty="0">
                <a:solidFill>
                  <a:srgbClr val="FF2F92"/>
                </a:solidFill>
              </a:rPr>
              <a:t>06.04.2019</a:t>
            </a:r>
          </a:p>
          <a:p>
            <a:r>
              <a:rPr lang="en-GB" dirty="0">
                <a:solidFill>
                  <a:srgbClr val="011893"/>
                </a:solidFill>
              </a:rPr>
              <a:t>Glitterball</a:t>
            </a:r>
          </a:p>
        </p:txBody>
      </p:sp>
      <p:sp>
        <p:nvSpPr>
          <p:cNvPr id="5" name="Rectangle 4">
            <a:extLst>
              <a:ext uri="{FF2B5EF4-FFF2-40B4-BE49-F238E27FC236}">
                <a16:creationId xmlns:a16="http://schemas.microsoft.com/office/drawing/2014/main" id="{C2015984-B988-9F40-ACF0-3E8BB860921C}"/>
              </a:ext>
            </a:extLst>
          </p:cNvPr>
          <p:cNvSpPr/>
          <p:nvPr/>
        </p:nvSpPr>
        <p:spPr>
          <a:xfrm>
            <a:off x="4213921" y="1591064"/>
            <a:ext cx="2776871" cy="1561172"/>
          </a:xfrm>
          <a:prstGeom prst="rect">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solidFill>
                <a:srgbClr val="011893"/>
              </a:solidFill>
            </a:endParaRPr>
          </a:p>
        </p:txBody>
      </p:sp>
      <p:sp>
        <p:nvSpPr>
          <p:cNvPr id="6" name="Rectangle 5">
            <a:extLst>
              <a:ext uri="{FF2B5EF4-FFF2-40B4-BE49-F238E27FC236}">
                <a16:creationId xmlns:a16="http://schemas.microsoft.com/office/drawing/2014/main" id="{E9BF8C50-53B2-A94B-BB47-4439C183115A}"/>
              </a:ext>
            </a:extLst>
          </p:cNvPr>
          <p:cNvSpPr/>
          <p:nvPr/>
        </p:nvSpPr>
        <p:spPr>
          <a:xfrm>
            <a:off x="7471142" y="1586061"/>
            <a:ext cx="2776871" cy="1561176"/>
          </a:xfrm>
          <a:prstGeom prst="rect">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lumMod val="95000"/>
                </a:schemeClr>
              </a:solidFill>
            </a:endParaRPr>
          </a:p>
        </p:txBody>
      </p:sp>
      <p:sp>
        <p:nvSpPr>
          <p:cNvPr id="8" name="TextBox 7">
            <a:extLst>
              <a:ext uri="{FF2B5EF4-FFF2-40B4-BE49-F238E27FC236}">
                <a16:creationId xmlns:a16="http://schemas.microsoft.com/office/drawing/2014/main" id="{AF668EB4-7867-3E42-8FEA-F057B828D7F1}"/>
              </a:ext>
            </a:extLst>
          </p:cNvPr>
          <p:cNvSpPr txBox="1"/>
          <p:nvPr/>
        </p:nvSpPr>
        <p:spPr>
          <a:xfrm>
            <a:off x="7471142" y="1612218"/>
            <a:ext cx="2777758" cy="923330"/>
          </a:xfrm>
          <a:prstGeom prst="rect">
            <a:avLst/>
          </a:prstGeom>
          <a:noFill/>
        </p:spPr>
        <p:txBody>
          <a:bodyPr wrap="square" rtlCol="0">
            <a:spAutoFit/>
          </a:bodyPr>
          <a:lstStyle/>
          <a:p>
            <a:r>
              <a:rPr lang="en-GB" dirty="0">
                <a:solidFill>
                  <a:srgbClr val="FF2F92"/>
                </a:solidFill>
              </a:rPr>
              <a:t>27.04.2019</a:t>
            </a:r>
          </a:p>
          <a:p>
            <a:r>
              <a:rPr lang="en-GB" dirty="0">
                <a:solidFill>
                  <a:srgbClr val="011893"/>
                </a:solidFill>
              </a:rPr>
              <a:t>Psychology &amp; Neuroscience Ball</a:t>
            </a:r>
          </a:p>
        </p:txBody>
      </p:sp>
      <p:sp>
        <p:nvSpPr>
          <p:cNvPr id="9" name="Oval 8">
            <a:extLst>
              <a:ext uri="{FF2B5EF4-FFF2-40B4-BE49-F238E27FC236}">
                <a16:creationId xmlns:a16="http://schemas.microsoft.com/office/drawing/2014/main" id="{6736BC4C-D3D1-5042-A1EC-7BF7A2FC6743}"/>
              </a:ext>
            </a:extLst>
          </p:cNvPr>
          <p:cNvSpPr/>
          <p:nvPr/>
        </p:nvSpPr>
        <p:spPr>
          <a:xfrm>
            <a:off x="1758801" y="2737885"/>
            <a:ext cx="899339" cy="972879"/>
          </a:xfrm>
          <a:prstGeom prst="ellipse">
            <a:avLst/>
          </a:prstGeom>
          <a:solidFill>
            <a:srgbClr val="01189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val 9">
            <a:extLst>
              <a:ext uri="{FF2B5EF4-FFF2-40B4-BE49-F238E27FC236}">
                <a16:creationId xmlns:a16="http://schemas.microsoft.com/office/drawing/2014/main" id="{81A031B4-8A6E-E044-8D74-810FD58F95E9}"/>
              </a:ext>
            </a:extLst>
          </p:cNvPr>
          <p:cNvSpPr/>
          <p:nvPr/>
        </p:nvSpPr>
        <p:spPr>
          <a:xfrm>
            <a:off x="5119132" y="2811099"/>
            <a:ext cx="899339" cy="972879"/>
          </a:xfrm>
          <a:prstGeom prst="ellipse">
            <a:avLst/>
          </a:prstGeom>
          <a:solidFill>
            <a:srgbClr val="01189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val 10">
            <a:extLst>
              <a:ext uri="{FF2B5EF4-FFF2-40B4-BE49-F238E27FC236}">
                <a16:creationId xmlns:a16="http://schemas.microsoft.com/office/drawing/2014/main" id="{A628F4F2-F131-6544-AE00-744628A616B8}"/>
              </a:ext>
            </a:extLst>
          </p:cNvPr>
          <p:cNvSpPr/>
          <p:nvPr/>
        </p:nvSpPr>
        <p:spPr>
          <a:xfrm>
            <a:off x="8518891" y="2796810"/>
            <a:ext cx="899339" cy="972879"/>
          </a:xfrm>
          <a:prstGeom prst="ellipse">
            <a:avLst/>
          </a:prstGeom>
          <a:solidFill>
            <a:srgbClr val="01189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4" name="Straight Connector 13">
            <a:extLst>
              <a:ext uri="{FF2B5EF4-FFF2-40B4-BE49-F238E27FC236}">
                <a16:creationId xmlns:a16="http://schemas.microsoft.com/office/drawing/2014/main" id="{4F4A2DAA-1477-D44C-AA4E-40FFF3A5884D}"/>
              </a:ext>
            </a:extLst>
          </p:cNvPr>
          <p:cNvCxnSpPr>
            <a:cxnSpLocks/>
          </p:cNvCxnSpPr>
          <p:nvPr/>
        </p:nvCxnSpPr>
        <p:spPr>
          <a:xfrm>
            <a:off x="8968560" y="3007318"/>
            <a:ext cx="1" cy="62245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117C598-A7F4-424A-AEB5-764D841E52A0}"/>
              </a:ext>
            </a:extLst>
          </p:cNvPr>
          <p:cNvCxnSpPr>
            <a:cxnSpLocks/>
          </p:cNvCxnSpPr>
          <p:nvPr/>
        </p:nvCxnSpPr>
        <p:spPr>
          <a:xfrm>
            <a:off x="5568800" y="2972023"/>
            <a:ext cx="1" cy="62245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F5AD5F2-3731-9347-B9C1-49BEE7C82A5B}"/>
              </a:ext>
            </a:extLst>
          </p:cNvPr>
          <p:cNvCxnSpPr>
            <a:cxnSpLocks/>
          </p:cNvCxnSpPr>
          <p:nvPr/>
        </p:nvCxnSpPr>
        <p:spPr>
          <a:xfrm>
            <a:off x="2226634" y="2993064"/>
            <a:ext cx="1" cy="622452"/>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0019398-94FB-E842-9FB5-02FB8E0092CE}"/>
              </a:ext>
            </a:extLst>
          </p:cNvPr>
          <p:cNvCxnSpPr>
            <a:cxnSpLocks/>
          </p:cNvCxnSpPr>
          <p:nvPr/>
        </p:nvCxnSpPr>
        <p:spPr>
          <a:xfrm>
            <a:off x="8689233" y="3326568"/>
            <a:ext cx="558653"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08ACCFC-A0A4-4C46-B335-5D54A090F332}"/>
              </a:ext>
            </a:extLst>
          </p:cNvPr>
          <p:cNvCxnSpPr>
            <a:cxnSpLocks/>
          </p:cNvCxnSpPr>
          <p:nvPr/>
        </p:nvCxnSpPr>
        <p:spPr>
          <a:xfrm>
            <a:off x="5289473" y="3326568"/>
            <a:ext cx="558653"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78BC58E9-70E1-264E-8468-90B94CCECA15}"/>
              </a:ext>
            </a:extLst>
          </p:cNvPr>
          <p:cNvCxnSpPr>
            <a:cxnSpLocks/>
          </p:cNvCxnSpPr>
          <p:nvPr/>
        </p:nvCxnSpPr>
        <p:spPr>
          <a:xfrm>
            <a:off x="1947307" y="3289027"/>
            <a:ext cx="558653"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54CEA329-E4CC-EB4C-BD15-C86E000A50B0}"/>
              </a:ext>
            </a:extLst>
          </p:cNvPr>
          <p:cNvSpPr txBox="1"/>
          <p:nvPr/>
        </p:nvSpPr>
        <p:spPr>
          <a:xfrm>
            <a:off x="4213921" y="1584129"/>
            <a:ext cx="2776871" cy="646331"/>
          </a:xfrm>
          <a:prstGeom prst="rect">
            <a:avLst/>
          </a:prstGeom>
          <a:noFill/>
        </p:spPr>
        <p:txBody>
          <a:bodyPr wrap="square" rtlCol="0">
            <a:spAutoFit/>
          </a:bodyPr>
          <a:lstStyle/>
          <a:p>
            <a:r>
              <a:rPr lang="en-GB" dirty="0">
                <a:solidFill>
                  <a:srgbClr val="FF2F92"/>
                </a:solidFill>
              </a:rPr>
              <a:t>20.04.2019</a:t>
            </a:r>
          </a:p>
          <a:p>
            <a:r>
              <a:rPr lang="en-GB" dirty="0">
                <a:solidFill>
                  <a:srgbClr val="011893"/>
                </a:solidFill>
              </a:rPr>
              <a:t>Antiques &amp; Art Fair </a:t>
            </a:r>
          </a:p>
        </p:txBody>
      </p:sp>
    </p:spTree>
    <p:extLst>
      <p:ext uri="{BB962C8B-B14F-4D97-AF65-F5344CB8AC3E}">
        <p14:creationId xmlns:p14="http://schemas.microsoft.com/office/powerpoint/2010/main" val="34411494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6CC8A14-C47F-FD40-AEA1-F871BC1FEC2B}"/>
              </a:ext>
            </a:extLst>
          </p:cNvPr>
          <p:cNvPicPr>
            <a:picLocks noChangeAspect="1"/>
          </p:cNvPicPr>
          <p:nvPr/>
        </p:nvPicPr>
        <p:blipFill rotWithShape="1">
          <a:blip r:embed="rId3"/>
          <a:srcRect/>
          <a:stretch/>
        </p:blipFill>
        <p:spPr>
          <a:xfrm>
            <a:off x="20" y="10"/>
            <a:ext cx="12191980" cy="6857990"/>
          </a:xfrm>
          <a:prstGeom prst="rect">
            <a:avLst/>
          </a:prstGeom>
        </p:spPr>
      </p:pic>
      <p:sp>
        <p:nvSpPr>
          <p:cNvPr id="3" name="TextBox 2">
            <a:extLst>
              <a:ext uri="{FF2B5EF4-FFF2-40B4-BE49-F238E27FC236}">
                <a16:creationId xmlns:a16="http://schemas.microsoft.com/office/drawing/2014/main" id="{8151D44E-A599-944B-B2DC-7142C6E8D9D9}"/>
              </a:ext>
            </a:extLst>
          </p:cNvPr>
          <p:cNvSpPr txBox="1"/>
          <p:nvPr/>
        </p:nvSpPr>
        <p:spPr>
          <a:xfrm>
            <a:off x="1935126" y="723014"/>
            <a:ext cx="8463516" cy="5355312"/>
          </a:xfrm>
          <a:prstGeom prst="rect">
            <a:avLst/>
          </a:prstGeom>
          <a:noFill/>
        </p:spPr>
        <p:txBody>
          <a:bodyPr wrap="square" rtlCol="0">
            <a:spAutoFit/>
          </a:bodyPr>
          <a:lstStyle/>
          <a:p>
            <a:pPr algn="ctr"/>
            <a:r>
              <a:rPr lang="en-GB" sz="2400" b="1" dirty="0">
                <a:solidFill>
                  <a:schemeClr val="bg1"/>
                </a:solidFill>
              </a:rPr>
              <a:t>Glitterball</a:t>
            </a:r>
          </a:p>
          <a:p>
            <a:endParaRPr lang="en-GB" dirty="0">
              <a:solidFill>
                <a:schemeClr val="bg1"/>
              </a:solidFill>
            </a:endParaRPr>
          </a:p>
          <a:p>
            <a:r>
              <a:rPr lang="en-GB" dirty="0">
                <a:solidFill>
                  <a:schemeClr val="bg1"/>
                </a:solidFill>
              </a:rPr>
              <a:t>06.04.2019</a:t>
            </a:r>
          </a:p>
          <a:p>
            <a:r>
              <a:rPr lang="en-GB" dirty="0">
                <a:solidFill>
                  <a:schemeClr val="bg1"/>
                </a:solidFill>
              </a:rPr>
              <a:t>8:00  pm – 1:00 am</a:t>
            </a:r>
          </a:p>
          <a:p>
            <a:r>
              <a:rPr lang="en-GB" sz="2000" dirty="0">
                <a:solidFill>
                  <a:schemeClr val="bg1"/>
                </a:solidFill>
              </a:rPr>
              <a:t>The Spanish Gardens, St Andrews</a:t>
            </a:r>
          </a:p>
          <a:p>
            <a:endParaRPr lang="en-GB" sz="2000" dirty="0">
              <a:solidFill>
                <a:schemeClr val="bg1"/>
              </a:solidFill>
            </a:endParaRPr>
          </a:p>
          <a:p>
            <a:r>
              <a:rPr lang="en-GB" sz="2000" dirty="0">
                <a:solidFill>
                  <a:schemeClr val="bg1"/>
                </a:solidFill>
              </a:rPr>
              <a:t>We would like to welcome you to the SIXTH year of our annual inclusive ball. This year we have some very exciting things planned to make this the biggest and best Glitterball yet! </a:t>
            </a:r>
            <a:br>
              <a:rPr lang="en-GB" sz="2000" dirty="0">
                <a:solidFill>
                  <a:schemeClr val="bg1"/>
                </a:solidFill>
              </a:rPr>
            </a:br>
            <a:br>
              <a:rPr lang="en-GB" sz="2000" dirty="0">
                <a:solidFill>
                  <a:schemeClr val="bg1"/>
                </a:solidFill>
              </a:rPr>
            </a:br>
            <a:r>
              <a:rPr lang="en-GB" sz="2000" dirty="0">
                <a:solidFill>
                  <a:schemeClr val="bg1"/>
                </a:solidFill>
              </a:rPr>
              <a:t>Get ready for a night of:</a:t>
            </a:r>
            <a:br>
              <a:rPr lang="en-GB" sz="2000" dirty="0">
                <a:solidFill>
                  <a:schemeClr val="bg1"/>
                </a:solidFill>
              </a:rPr>
            </a:br>
            <a:r>
              <a:rPr lang="en-GB" sz="2000" dirty="0">
                <a:solidFill>
                  <a:schemeClr val="bg1"/>
                </a:solidFill>
              </a:rPr>
              <a:t>• Live Music</a:t>
            </a:r>
            <a:br>
              <a:rPr lang="en-GB" sz="2000" dirty="0">
                <a:solidFill>
                  <a:schemeClr val="bg1"/>
                </a:solidFill>
              </a:rPr>
            </a:br>
            <a:r>
              <a:rPr lang="en-GB" sz="2000" dirty="0">
                <a:solidFill>
                  <a:schemeClr val="bg1"/>
                </a:solidFill>
              </a:rPr>
              <a:t>• Dance</a:t>
            </a:r>
            <a:br>
              <a:rPr lang="en-GB" sz="2000" dirty="0">
                <a:solidFill>
                  <a:schemeClr val="bg1"/>
                </a:solidFill>
              </a:rPr>
            </a:br>
            <a:r>
              <a:rPr lang="en-GB" sz="2000" dirty="0">
                <a:solidFill>
                  <a:schemeClr val="bg1"/>
                </a:solidFill>
              </a:rPr>
              <a:t>• Drag</a:t>
            </a:r>
            <a:br>
              <a:rPr lang="en-GB" sz="2000" dirty="0">
                <a:solidFill>
                  <a:schemeClr val="bg1"/>
                </a:solidFill>
              </a:rPr>
            </a:br>
            <a:r>
              <a:rPr lang="en-GB" sz="2000" dirty="0">
                <a:solidFill>
                  <a:schemeClr val="bg1"/>
                </a:solidFill>
              </a:rPr>
              <a:t>• DJs </a:t>
            </a:r>
          </a:p>
          <a:p>
            <a:endParaRPr lang="en-GB" sz="2000" dirty="0">
              <a:solidFill>
                <a:schemeClr val="bg1"/>
              </a:solidFill>
            </a:endParaRPr>
          </a:p>
          <a:p>
            <a:r>
              <a:rPr lang="en-GB" sz="2400" b="1" dirty="0">
                <a:solidFill>
                  <a:schemeClr val="bg1"/>
                </a:solidFill>
              </a:rPr>
              <a:t>SAVE I BUY</a:t>
            </a:r>
            <a:r>
              <a:rPr lang="en-GB" sz="2000" b="1" dirty="0">
                <a:solidFill>
                  <a:schemeClr val="bg1"/>
                </a:solidFill>
              </a:rPr>
              <a:t> Event</a:t>
            </a:r>
          </a:p>
        </p:txBody>
      </p:sp>
    </p:spTree>
    <p:extLst>
      <p:ext uri="{BB962C8B-B14F-4D97-AF65-F5344CB8AC3E}">
        <p14:creationId xmlns:p14="http://schemas.microsoft.com/office/powerpoint/2010/main" val="31167387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6CC8A14-C47F-FD40-AEA1-F871BC1FEC2B}"/>
              </a:ext>
            </a:extLst>
          </p:cNvPr>
          <p:cNvPicPr>
            <a:picLocks noChangeAspect="1"/>
          </p:cNvPicPr>
          <p:nvPr/>
        </p:nvPicPr>
        <p:blipFill rotWithShape="1">
          <a:blip r:embed="rId3"/>
          <a:srcRect/>
          <a:stretch/>
        </p:blipFill>
        <p:spPr>
          <a:xfrm>
            <a:off x="20" y="10"/>
            <a:ext cx="12191980" cy="6857990"/>
          </a:xfrm>
          <a:prstGeom prst="rect">
            <a:avLst/>
          </a:prstGeom>
        </p:spPr>
      </p:pic>
      <p:sp>
        <p:nvSpPr>
          <p:cNvPr id="3" name="TextBox 2">
            <a:extLst>
              <a:ext uri="{FF2B5EF4-FFF2-40B4-BE49-F238E27FC236}">
                <a16:creationId xmlns:a16="http://schemas.microsoft.com/office/drawing/2014/main" id="{8151D44E-A599-944B-B2DC-7142C6E8D9D9}"/>
              </a:ext>
            </a:extLst>
          </p:cNvPr>
          <p:cNvSpPr txBox="1"/>
          <p:nvPr/>
        </p:nvSpPr>
        <p:spPr>
          <a:xfrm>
            <a:off x="1935126" y="723014"/>
            <a:ext cx="8463516" cy="4278094"/>
          </a:xfrm>
          <a:prstGeom prst="rect">
            <a:avLst/>
          </a:prstGeom>
          <a:noFill/>
        </p:spPr>
        <p:txBody>
          <a:bodyPr wrap="square" rtlCol="0">
            <a:spAutoFit/>
          </a:bodyPr>
          <a:lstStyle/>
          <a:p>
            <a:pPr algn="ctr"/>
            <a:r>
              <a:rPr lang="en-GB" sz="2400" b="1" dirty="0">
                <a:solidFill>
                  <a:schemeClr val="bg1"/>
                </a:solidFill>
              </a:rPr>
              <a:t>Antiques &amp; Art Fair</a:t>
            </a:r>
          </a:p>
          <a:p>
            <a:endParaRPr lang="en-GB" dirty="0">
              <a:solidFill>
                <a:schemeClr val="bg1"/>
              </a:solidFill>
            </a:endParaRPr>
          </a:p>
          <a:p>
            <a:r>
              <a:rPr lang="en-GB" dirty="0">
                <a:solidFill>
                  <a:schemeClr val="bg1"/>
                </a:solidFill>
              </a:rPr>
              <a:t>20.04.2019</a:t>
            </a:r>
          </a:p>
          <a:p>
            <a:r>
              <a:rPr lang="en-GB" dirty="0">
                <a:solidFill>
                  <a:schemeClr val="bg1"/>
                </a:solidFill>
              </a:rPr>
              <a:t>10:00 am - 15:30 pm</a:t>
            </a:r>
          </a:p>
          <a:p>
            <a:r>
              <a:rPr lang="en-GB" dirty="0">
                <a:solidFill>
                  <a:schemeClr val="bg1"/>
                </a:solidFill>
              </a:rPr>
              <a:t>St Andrews Town Hall, Queens Gardens</a:t>
            </a:r>
          </a:p>
          <a:p>
            <a:endParaRPr lang="en-GB" sz="2000" dirty="0">
              <a:solidFill>
                <a:schemeClr val="bg1"/>
              </a:solidFill>
            </a:endParaRPr>
          </a:p>
          <a:p>
            <a:pPr fontAlgn="base"/>
            <a:r>
              <a:rPr lang="en-GB" dirty="0">
                <a:solidFill>
                  <a:schemeClr val="bg1"/>
                </a:solidFill>
              </a:rPr>
              <a:t>Open to the public 10am to 3.30 pm</a:t>
            </a:r>
          </a:p>
          <a:p>
            <a:pPr fontAlgn="base"/>
            <a:r>
              <a:rPr lang="en-GB" dirty="0">
                <a:solidFill>
                  <a:schemeClr val="bg1"/>
                </a:solidFill>
              </a:rPr>
              <a:t>Entrance £1 (Children  under 16 free)</a:t>
            </a:r>
          </a:p>
          <a:p>
            <a:pPr fontAlgn="base"/>
            <a:r>
              <a:rPr lang="en-GB" dirty="0">
                <a:solidFill>
                  <a:schemeClr val="bg1"/>
                </a:solidFill>
              </a:rPr>
              <a:t>​</a:t>
            </a:r>
          </a:p>
          <a:p>
            <a:pPr fontAlgn="base"/>
            <a:r>
              <a:rPr lang="en-GB" dirty="0">
                <a:solidFill>
                  <a:schemeClr val="bg1"/>
                </a:solidFill>
              </a:rPr>
              <a:t>Hot and cold drinks and food available</a:t>
            </a:r>
          </a:p>
          <a:p>
            <a:endParaRPr lang="en-GB" sz="2000" dirty="0">
              <a:solidFill>
                <a:schemeClr val="bg1"/>
              </a:solidFill>
            </a:endParaRPr>
          </a:p>
          <a:p>
            <a:endParaRPr lang="en-GB" sz="2000" dirty="0">
              <a:solidFill>
                <a:schemeClr val="bg1"/>
              </a:solidFill>
            </a:endParaRPr>
          </a:p>
          <a:p>
            <a:r>
              <a:rPr lang="en-GB" sz="2000" b="1" dirty="0">
                <a:solidFill>
                  <a:schemeClr val="bg1"/>
                </a:solidFill>
              </a:rPr>
              <a:t>SAVE I BUY</a:t>
            </a:r>
            <a:r>
              <a:rPr lang="en-GB" b="1" dirty="0">
                <a:solidFill>
                  <a:schemeClr val="bg1"/>
                </a:solidFill>
              </a:rPr>
              <a:t> Event</a:t>
            </a:r>
          </a:p>
          <a:p>
            <a:endParaRPr lang="en-GB" sz="2000" dirty="0">
              <a:solidFill>
                <a:schemeClr val="bg1"/>
              </a:solidFill>
            </a:endParaRPr>
          </a:p>
        </p:txBody>
      </p:sp>
    </p:spTree>
    <p:extLst>
      <p:ext uri="{BB962C8B-B14F-4D97-AF65-F5344CB8AC3E}">
        <p14:creationId xmlns:p14="http://schemas.microsoft.com/office/powerpoint/2010/main" val="26374675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6CC8A14-C47F-FD40-AEA1-F871BC1FEC2B}"/>
              </a:ext>
            </a:extLst>
          </p:cNvPr>
          <p:cNvPicPr>
            <a:picLocks noChangeAspect="1"/>
          </p:cNvPicPr>
          <p:nvPr/>
        </p:nvPicPr>
        <p:blipFill rotWithShape="1">
          <a:blip r:embed="rId3"/>
          <a:srcRect/>
          <a:stretch/>
        </p:blipFill>
        <p:spPr>
          <a:xfrm>
            <a:off x="20" y="10"/>
            <a:ext cx="12191980" cy="6857990"/>
          </a:xfrm>
          <a:prstGeom prst="rect">
            <a:avLst/>
          </a:prstGeom>
        </p:spPr>
      </p:pic>
      <p:sp>
        <p:nvSpPr>
          <p:cNvPr id="3" name="TextBox 2">
            <a:extLst>
              <a:ext uri="{FF2B5EF4-FFF2-40B4-BE49-F238E27FC236}">
                <a16:creationId xmlns:a16="http://schemas.microsoft.com/office/drawing/2014/main" id="{8151D44E-A599-944B-B2DC-7142C6E8D9D9}"/>
              </a:ext>
            </a:extLst>
          </p:cNvPr>
          <p:cNvSpPr txBox="1"/>
          <p:nvPr/>
        </p:nvSpPr>
        <p:spPr>
          <a:xfrm>
            <a:off x="1502735" y="831748"/>
            <a:ext cx="8470605" cy="3939540"/>
          </a:xfrm>
          <a:prstGeom prst="rect">
            <a:avLst/>
          </a:prstGeom>
          <a:noFill/>
        </p:spPr>
        <p:txBody>
          <a:bodyPr wrap="square" rtlCol="0">
            <a:spAutoFit/>
          </a:bodyPr>
          <a:lstStyle/>
          <a:p>
            <a:pPr algn="ctr"/>
            <a:r>
              <a:rPr lang="en-GB" sz="2400" b="1" dirty="0">
                <a:solidFill>
                  <a:schemeClr val="bg1"/>
                </a:solidFill>
              </a:rPr>
              <a:t>Psychology &amp; Neuroscience Ball</a:t>
            </a:r>
          </a:p>
          <a:p>
            <a:endParaRPr lang="en-GB" sz="2400" b="1" dirty="0">
              <a:solidFill>
                <a:schemeClr val="bg1"/>
              </a:solidFill>
            </a:endParaRPr>
          </a:p>
          <a:p>
            <a:r>
              <a:rPr lang="en-GB" sz="2000" dirty="0">
                <a:solidFill>
                  <a:schemeClr val="bg1"/>
                </a:solidFill>
              </a:rPr>
              <a:t>27.04.2019</a:t>
            </a:r>
          </a:p>
          <a:p>
            <a:r>
              <a:rPr lang="en-GB" sz="2000" dirty="0">
                <a:solidFill>
                  <a:schemeClr val="bg1"/>
                </a:solidFill>
              </a:rPr>
              <a:t>6:30pm – 1:30am</a:t>
            </a:r>
          </a:p>
          <a:p>
            <a:r>
              <a:rPr lang="en-GB" sz="2000" dirty="0">
                <a:solidFill>
                  <a:schemeClr val="bg1"/>
                </a:solidFill>
              </a:rPr>
              <a:t>Hotel du Vin, 40 The Scores, St Andrews KY16 9AS, UK</a:t>
            </a:r>
          </a:p>
          <a:p>
            <a:endParaRPr lang="en-GB" sz="2000" dirty="0">
              <a:solidFill>
                <a:schemeClr val="bg1"/>
              </a:solidFill>
            </a:endParaRPr>
          </a:p>
          <a:p>
            <a:r>
              <a:rPr lang="en-GB" dirty="0">
                <a:solidFill>
                  <a:schemeClr val="bg1"/>
                </a:solidFill>
              </a:rPr>
              <a:t>The Psychology &amp; Neuroscience society is delighted to invite you to our annual ball! Get your floral dresses, shirts and ties ready because Spring will be in the air at Hotel du Vin! </a:t>
            </a:r>
            <a:br>
              <a:rPr lang="en-GB" sz="2400" dirty="0">
                <a:solidFill>
                  <a:schemeClr val="bg1"/>
                </a:solidFill>
              </a:rPr>
            </a:br>
            <a:r>
              <a:rPr lang="en-GB" dirty="0">
                <a:solidFill>
                  <a:schemeClr val="bg1"/>
                </a:solidFill>
              </a:rPr>
              <a:t>The </a:t>
            </a:r>
            <a:r>
              <a:rPr lang="en-GB" dirty="0" err="1">
                <a:solidFill>
                  <a:schemeClr val="bg1"/>
                </a:solidFill>
              </a:rPr>
              <a:t>Kilrymont</a:t>
            </a:r>
            <a:r>
              <a:rPr lang="en-GB" dirty="0">
                <a:solidFill>
                  <a:schemeClr val="bg1"/>
                </a:solidFill>
              </a:rPr>
              <a:t> Ceilidh band will make sure you dance the night away</a:t>
            </a:r>
            <a:r>
              <a:rPr lang="en-GB" sz="2400" dirty="0">
                <a:solidFill>
                  <a:schemeClr val="bg1"/>
                </a:solidFill>
              </a:rPr>
              <a:t>. </a:t>
            </a:r>
            <a:r>
              <a:rPr lang="en-GB" dirty="0">
                <a:solidFill>
                  <a:schemeClr val="bg1"/>
                </a:solidFill>
              </a:rPr>
              <a:t>We will also have an awesome popular tunes playlist which guests (YOU) get to influence. </a:t>
            </a:r>
            <a:endParaRPr lang="en-GB" sz="2400" b="1" dirty="0">
              <a:solidFill>
                <a:schemeClr val="bg1"/>
              </a:solidFill>
            </a:endParaRPr>
          </a:p>
          <a:p>
            <a:endParaRPr lang="en-GB" sz="2000" dirty="0">
              <a:solidFill>
                <a:schemeClr val="bg1"/>
              </a:solidFill>
            </a:endParaRPr>
          </a:p>
          <a:p>
            <a:r>
              <a:rPr lang="en-GB" sz="2400" b="1" dirty="0">
                <a:solidFill>
                  <a:schemeClr val="bg1"/>
                </a:solidFill>
              </a:rPr>
              <a:t>SAVE I BUY</a:t>
            </a:r>
            <a:r>
              <a:rPr lang="en-GB" sz="2000" b="1" dirty="0">
                <a:solidFill>
                  <a:schemeClr val="bg1"/>
                </a:solidFill>
              </a:rPr>
              <a:t> Event</a:t>
            </a:r>
          </a:p>
        </p:txBody>
      </p:sp>
    </p:spTree>
    <p:extLst>
      <p:ext uri="{BB962C8B-B14F-4D97-AF65-F5344CB8AC3E}">
        <p14:creationId xmlns:p14="http://schemas.microsoft.com/office/powerpoint/2010/main" val="23485239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TotalTime>
  <Words>797</Words>
  <Application>Microsoft Macintosh PowerPoint</Application>
  <PresentationFormat>Widescreen</PresentationFormat>
  <Paragraphs>143</Paragraphs>
  <Slides>21</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PowerPoint Presentation</vt:lpstr>
      <vt:lpstr>PowerPoint Presentation</vt:lpstr>
      <vt:lpstr>EVENTS – THIS WEEK</vt:lpstr>
      <vt:lpstr>PowerPoint Presentation</vt:lpstr>
      <vt:lpstr>PowerPoint Presentation</vt:lpstr>
      <vt:lpstr>EVENTS – THIS MONTH</vt:lpstr>
      <vt:lpstr>PowerPoint Presentation</vt:lpstr>
      <vt:lpstr>PowerPoint Presentation</vt:lpstr>
      <vt:lpstr>PowerPoint Presentation</vt:lpstr>
      <vt:lpstr>PowerPoint Presentation</vt:lpstr>
      <vt:lpstr>EVENTS – FUTURE EVENTS</vt:lpstr>
      <vt:lpstr>PowerPoint Presentation</vt:lpstr>
      <vt:lpstr>GALLERY</vt:lpstr>
      <vt:lpstr>BUY</vt:lpstr>
      <vt:lpstr>PowerPoint Presentation</vt:lpstr>
      <vt:lpstr>PowerPoint Presentation</vt:lpstr>
      <vt:lpstr>Log in</vt:lpstr>
      <vt:lpstr>Extra information to write on the website page</vt:lpstr>
      <vt:lpstr>Event 1. Psychology &amp; Neuroscience Ball Saturday 27th April 6:30pm – 1:30am  Hotel du Vin, 40 The Scores, St Andrews KY16 9AS, UK Dinner &amp; Dance: £23.50 (members) and £27.50 (non-members) Dance: £14.50 (members) and £16.50 (non-members)  </vt:lpstr>
      <vt:lpstr>Event 2. Computer Science Ball Steampunk Friday 3rd May 6:00pm – 1:00am Best Western, 76 The Scores Hotel    </vt:lpstr>
      <vt:lpstr>Event 3. Graduation &amp; Summer Ball Saturday 29th June 20:00pm – 2:00am St Mary’s Place, KY16 9UZ £50.00</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Nicola Sobieraj</dc:creator>
  <cp:lastModifiedBy>Nicola Sobieraj</cp:lastModifiedBy>
  <cp:revision>10</cp:revision>
  <dcterms:created xsi:type="dcterms:W3CDTF">2019-03-24T20:34:05Z</dcterms:created>
  <dcterms:modified xsi:type="dcterms:W3CDTF">2019-03-24T22:16:01Z</dcterms:modified>
</cp:coreProperties>
</file>